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8" r:id="rId1"/>
    <p:sldMasterId id="2147483648" r:id="rId2"/>
  </p:sldMasterIdLst>
  <p:notesMasterIdLst>
    <p:notesMasterId r:id="rId75"/>
  </p:notesMasterIdLst>
  <p:sldIdLst>
    <p:sldId id="257" r:id="rId3"/>
    <p:sldId id="256" r:id="rId4"/>
    <p:sldId id="265" r:id="rId5"/>
    <p:sldId id="272" r:id="rId6"/>
    <p:sldId id="352" r:id="rId7"/>
    <p:sldId id="264" r:id="rId8"/>
    <p:sldId id="275" r:id="rId9"/>
    <p:sldId id="277" r:id="rId10"/>
    <p:sldId id="332" r:id="rId11"/>
    <p:sldId id="276" r:id="rId12"/>
    <p:sldId id="279" r:id="rId13"/>
    <p:sldId id="280" r:id="rId14"/>
    <p:sldId id="346" r:id="rId15"/>
    <p:sldId id="281" r:id="rId16"/>
    <p:sldId id="278" r:id="rId17"/>
    <p:sldId id="282" r:id="rId18"/>
    <p:sldId id="347" r:id="rId19"/>
    <p:sldId id="293" r:id="rId20"/>
    <p:sldId id="285" r:id="rId21"/>
    <p:sldId id="287" r:id="rId22"/>
    <p:sldId id="289" r:id="rId23"/>
    <p:sldId id="290" r:id="rId24"/>
    <p:sldId id="288" r:id="rId25"/>
    <p:sldId id="291" r:id="rId26"/>
    <p:sldId id="296" r:id="rId27"/>
    <p:sldId id="292" r:id="rId28"/>
    <p:sldId id="295" r:id="rId29"/>
    <p:sldId id="300" r:id="rId30"/>
    <p:sldId id="299" r:id="rId31"/>
    <p:sldId id="298" r:id="rId32"/>
    <p:sldId id="356" r:id="rId33"/>
    <p:sldId id="349" r:id="rId34"/>
    <p:sldId id="302" r:id="rId35"/>
    <p:sldId id="330" r:id="rId36"/>
    <p:sldId id="331" r:id="rId37"/>
    <p:sldId id="335" r:id="rId38"/>
    <p:sldId id="333" r:id="rId39"/>
    <p:sldId id="303" r:id="rId40"/>
    <p:sldId id="306" r:id="rId41"/>
    <p:sldId id="350" r:id="rId42"/>
    <p:sldId id="305" r:id="rId43"/>
    <p:sldId id="310" r:id="rId44"/>
    <p:sldId id="311" r:id="rId45"/>
    <p:sldId id="312" r:id="rId46"/>
    <p:sldId id="314" r:id="rId47"/>
    <p:sldId id="315" r:id="rId48"/>
    <p:sldId id="316" r:id="rId49"/>
    <p:sldId id="319" r:id="rId50"/>
    <p:sldId id="317" r:id="rId51"/>
    <p:sldId id="337" r:id="rId52"/>
    <p:sldId id="338" r:id="rId53"/>
    <p:sldId id="339" r:id="rId54"/>
    <p:sldId id="340" r:id="rId55"/>
    <p:sldId id="351" r:id="rId56"/>
    <p:sldId id="353" r:id="rId57"/>
    <p:sldId id="341" r:id="rId58"/>
    <p:sldId id="342" r:id="rId59"/>
    <p:sldId id="354" r:id="rId60"/>
    <p:sldId id="355" r:id="rId61"/>
    <p:sldId id="336" r:id="rId62"/>
    <p:sldId id="357" r:id="rId63"/>
    <p:sldId id="343" r:id="rId64"/>
    <p:sldId id="344" r:id="rId65"/>
    <p:sldId id="359" r:id="rId66"/>
    <p:sldId id="360" r:id="rId67"/>
    <p:sldId id="362" r:id="rId68"/>
    <p:sldId id="363" r:id="rId69"/>
    <p:sldId id="364" r:id="rId70"/>
    <p:sldId id="345" r:id="rId71"/>
    <p:sldId id="365" r:id="rId72"/>
    <p:sldId id="261" r:id="rId73"/>
    <p:sldId id="361" r:id="rId74"/>
  </p:sldIdLst>
  <p:sldSz cx="9906000" cy="6858000" type="A4"/>
  <p:notesSz cx="6858000" cy="9144000"/>
  <p:defaultTextStyle>
    <a:defPPr>
      <a:defRPr lang="pt-B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a:srgbClr val="CCFF99"/>
    <a:srgbClr val="99FF66"/>
    <a:srgbClr val="003300"/>
    <a:srgbClr val="A9FC88"/>
    <a:srgbClr val="CCFFCC"/>
    <a:srgbClr val="C0C0C0"/>
    <a:srgbClr val="005A00"/>
  </p:clrMru>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500" autoAdjust="0"/>
  </p:normalViewPr>
  <p:slideViewPr>
    <p:cSldViewPr>
      <p:cViewPr varScale="1">
        <p:scale>
          <a:sx n="74" d="100"/>
          <a:sy n="74" d="100"/>
        </p:scale>
        <p:origin x="-870" y="-102"/>
      </p:cViewPr>
      <p:guideLst>
        <p:guide orient="horz" pos="2160"/>
        <p:guide pos="312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05A24C7-5F47-46A5-819F-7B46B8E58B60}" type="datetimeFigureOut">
              <a:rPr lang="pt-BR" smtClean="0"/>
              <a:pPr/>
              <a:t>21/11/2010</a:t>
            </a:fld>
            <a:endParaRPr lang="pt-BR"/>
          </a:p>
        </p:txBody>
      </p:sp>
      <p:sp>
        <p:nvSpPr>
          <p:cNvPr id="4" name="Espaço Reservado para Imagem de Slide 3"/>
          <p:cNvSpPr>
            <a:spLocks noGrp="1" noRot="1" noChangeAspect="1"/>
          </p:cNvSpPr>
          <p:nvPr>
            <p:ph type="sldImg" idx="2"/>
          </p:nvPr>
        </p:nvSpPr>
        <p:spPr>
          <a:xfrm>
            <a:off x="952500" y="685800"/>
            <a:ext cx="4953000" cy="34290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F847EB9-16DD-4564-9BCA-8DCC9D3D9BE0}" type="slidenum">
              <a:rPr lang="pt-BR" smtClean="0"/>
              <a:pPr/>
              <a:t>‹nº›</a:t>
            </a:fld>
            <a:endParaRPr lang="pt-B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9F847EB9-16DD-4564-9BCA-8DCC9D3D9BE0}" type="slidenum">
              <a:rPr lang="pt-BR" smtClean="0"/>
              <a:pPr/>
              <a:t>14</a:t>
            </a:fld>
            <a:endParaRPr lang="pt-B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9F847EB9-16DD-4564-9BCA-8DCC9D3D9BE0}" type="slidenum">
              <a:rPr lang="pt-BR" smtClean="0"/>
              <a:pPr/>
              <a:t>24</a:t>
            </a:fld>
            <a:endParaRPr lang="pt-B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9F847EB9-16DD-4564-9BCA-8DCC9D3D9BE0}" type="slidenum">
              <a:rPr lang="pt-BR" smtClean="0"/>
              <a:pPr/>
              <a:t>62</a:t>
            </a:fld>
            <a:endParaRPr lang="pt-B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ide de título">
    <p:bg>
      <p:bgPr>
        <a:solidFill>
          <a:srgbClr val="A9FC88">
            <a:alpha val="39999"/>
          </a:srgbClr>
        </a:solidFill>
        <a:effectLst/>
      </p:bgPr>
    </p:bg>
    <p:spTree>
      <p:nvGrpSpPr>
        <p:cNvPr id="1" name=""/>
        <p:cNvGrpSpPr/>
        <p:nvPr/>
      </p:nvGrpSpPr>
      <p:grpSpPr>
        <a:xfrm>
          <a:off x="0" y="0"/>
          <a:ext cx="0" cy="0"/>
          <a:chOff x="0" y="0"/>
          <a:chExt cx="0" cy="0"/>
        </a:xfrm>
      </p:grpSpPr>
      <p:sp>
        <p:nvSpPr>
          <p:cNvPr id="2" name="Retângulo 1"/>
          <p:cNvSpPr/>
          <p:nvPr/>
        </p:nvSpPr>
        <p:spPr bwMode="auto">
          <a:xfrm>
            <a:off x="-39688" y="0"/>
            <a:ext cx="1600201" cy="6858000"/>
          </a:xfrm>
          <a:prstGeom prst="rect">
            <a:avLst/>
          </a:prstGeom>
          <a:solidFill>
            <a:srgbClr val="00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solidFill>
                <a:srgbClr val="FFFFFF"/>
              </a:solidFill>
              <a:cs typeface="Arial" charset="0"/>
            </a:endParaRPr>
          </a:p>
        </p:txBody>
      </p:sp>
      <p:cxnSp>
        <p:nvCxnSpPr>
          <p:cNvPr id="3" name="Conector reto 2"/>
          <p:cNvCxnSpPr/>
          <p:nvPr/>
        </p:nvCxnSpPr>
        <p:spPr bwMode="auto">
          <a:xfrm>
            <a:off x="5187032" y="725488"/>
            <a:ext cx="4680125" cy="0"/>
          </a:xfrm>
          <a:prstGeom prst="line">
            <a:avLst/>
          </a:prstGeom>
          <a:ln w="38100" cmpd="dbl">
            <a:gradFill>
              <a:gsLst>
                <a:gs pos="0">
                  <a:srgbClr val="DDEBCF"/>
                </a:gs>
                <a:gs pos="50000">
                  <a:srgbClr val="9CB86E"/>
                </a:gs>
                <a:gs pos="100000">
                  <a:srgbClr val="156B13"/>
                </a:gs>
              </a:gsLst>
              <a:lin ang="5400000" scaled="0"/>
            </a:gradFill>
          </a:ln>
          <a:scene3d>
            <a:camera prst="orthographicFront"/>
            <a:lightRig rig="threePt" dir="t"/>
          </a:scene3d>
          <a:sp3d>
            <a:bevelT/>
            <a:bevelB/>
          </a:sp3d>
        </p:spPr>
        <p:style>
          <a:lnRef idx="1">
            <a:schemeClr val="accent1"/>
          </a:lnRef>
          <a:fillRef idx="0">
            <a:schemeClr val="accent1"/>
          </a:fillRef>
          <a:effectRef idx="0">
            <a:schemeClr val="accent1"/>
          </a:effectRef>
          <a:fontRef idx="minor">
            <a:schemeClr val="tx1"/>
          </a:fontRef>
        </p:style>
      </p:cxnSp>
      <p:pic>
        <p:nvPicPr>
          <p:cNvPr id="5" name="Imagem 8" descr="Benoit Mure.jpg"/>
          <p:cNvPicPr>
            <a:picLocks noChangeAspect="1"/>
          </p:cNvPicPr>
          <p:nvPr userDrawn="1"/>
        </p:nvPicPr>
        <p:blipFill>
          <a:blip r:embed="rId2" cstate="print"/>
          <a:srcRect/>
          <a:stretch>
            <a:fillRect/>
          </a:stretch>
        </p:blipFill>
        <p:spPr bwMode="auto">
          <a:xfrm>
            <a:off x="128588" y="115888"/>
            <a:ext cx="1279525" cy="1450975"/>
          </a:xfrm>
          <a:prstGeom prst="rect">
            <a:avLst/>
          </a:prstGeom>
          <a:noFill/>
          <a:ln w="9525">
            <a:noFill/>
            <a:miter lim="800000"/>
            <a:headEnd/>
            <a:tailEnd/>
          </a:ln>
        </p:spPr>
      </p:pic>
      <p:pic>
        <p:nvPicPr>
          <p:cNvPr id="6" name="Imagem 10" descr="Imagem.png"/>
          <p:cNvPicPr>
            <a:picLocks noChangeAspect="1"/>
          </p:cNvPicPr>
          <p:nvPr userDrawn="1"/>
        </p:nvPicPr>
        <p:blipFill>
          <a:blip r:embed="rId3" cstate="print"/>
          <a:srcRect/>
          <a:stretch>
            <a:fillRect/>
          </a:stretch>
        </p:blipFill>
        <p:spPr bwMode="auto">
          <a:xfrm>
            <a:off x="1543050" y="0"/>
            <a:ext cx="96838" cy="6858000"/>
          </a:xfrm>
          <a:prstGeom prst="rect">
            <a:avLst/>
          </a:prstGeom>
          <a:noFill/>
          <a:ln w="9525">
            <a:noFill/>
            <a:miter lim="800000"/>
            <a:headEnd/>
            <a:tailEnd/>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Slide de título">
    <p:bg>
      <p:bgPr>
        <a:solidFill>
          <a:srgbClr val="A9FC88">
            <a:alpha val="39999"/>
          </a:srgbClr>
        </a:solidFill>
        <a:effectLst/>
      </p:bgPr>
    </p:bg>
    <p:spTree>
      <p:nvGrpSpPr>
        <p:cNvPr id="1" name=""/>
        <p:cNvGrpSpPr/>
        <p:nvPr/>
      </p:nvGrpSpPr>
      <p:grpSpPr>
        <a:xfrm>
          <a:off x="0" y="0"/>
          <a:ext cx="0" cy="0"/>
          <a:chOff x="0" y="0"/>
          <a:chExt cx="0" cy="0"/>
        </a:xfrm>
      </p:grpSpPr>
      <p:sp>
        <p:nvSpPr>
          <p:cNvPr id="2" name="Retângulo 1"/>
          <p:cNvSpPr/>
          <p:nvPr/>
        </p:nvSpPr>
        <p:spPr bwMode="auto">
          <a:xfrm>
            <a:off x="-39688" y="0"/>
            <a:ext cx="1600201" cy="6858000"/>
          </a:xfrm>
          <a:prstGeom prst="rect">
            <a:avLst/>
          </a:prstGeom>
          <a:solidFill>
            <a:srgbClr val="00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solidFill>
                <a:srgbClr val="FFFFFF"/>
              </a:solidFill>
              <a:cs typeface="Arial" charset="0"/>
            </a:endParaRPr>
          </a:p>
        </p:txBody>
      </p:sp>
      <p:cxnSp>
        <p:nvCxnSpPr>
          <p:cNvPr id="3" name="Conector reto 2"/>
          <p:cNvCxnSpPr/>
          <p:nvPr/>
        </p:nvCxnSpPr>
        <p:spPr bwMode="auto">
          <a:xfrm>
            <a:off x="5187032" y="542925"/>
            <a:ext cx="4680125" cy="0"/>
          </a:xfrm>
          <a:prstGeom prst="line">
            <a:avLst/>
          </a:prstGeom>
          <a:ln w="38100" cmpd="dbl">
            <a:gradFill>
              <a:gsLst>
                <a:gs pos="0">
                  <a:srgbClr val="DDEBCF"/>
                </a:gs>
                <a:gs pos="50000">
                  <a:srgbClr val="9CB86E"/>
                </a:gs>
                <a:gs pos="100000">
                  <a:srgbClr val="156B13"/>
                </a:gs>
              </a:gsLst>
              <a:lin ang="5400000" scaled="0"/>
            </a:gradFill>
          </a:ln>
          <a:scene3d>
            <a:camera prst="orthographicFront"/>
            <a:lightRig rig="threePt" dir="t"/>
          </a:scene3d>
          <a:sp3d>
            <a:bevelT/>
            <a:bevelB/>
          </a:sp3d>
        </p:spPr>
        <p:style>
          <a:lnRef idx="1">
            <a:schemeClr val="accent1"/>
          </a:lnRef>
          <a:fillRef idx="0">
            <a:schemeClr val="accent1"/>
          </a:fillRef>
          <a:effectRef idx="0">
            <a:schemeClr val="accent1"/>
          </a:effectRef>
          <a:fontRef idx="minor">
            <a:schemeClr val="tx1"/>
          </a:fontRef>
        </p:style>
      </p:cxnSp>
      <p:pic>
        <p:nvPicPr>
          <p:cNvPr id="5" name="Imagem 8" descr="Benoit Mure.jpg"/>
          <p:cNvPicPr>
            <a:picLocks noChangeAspect="1"/>
          </p:cNvPicPr>
          <p:nvPr userDrawn="1"/>
        </p:nvPicPr>
        <p:blipFill>
          <a:blip r:embed="rId2" cstate="print"/>
          <a:srcRect/>
          <a:stretch>
            <a:fillRect/>
          </a:stretch>
        </p:blipFill>
        <p:spPr bwMode="auto">
          <a:xfrm>
            <a:off x="128588" y="115888"/>
            <a:ext cx="1279525" cy="1450975"/>
          </a:xfrm>
          <a:prstGeom prst="rect">
            <a:avLst/>
          </a:prstGeom>
          <a:noFill/>
          <a:ln w="9525">
            <a:noFill/>
            <a:miter lim="800000"/>
            <a:headEnd/>
            <a:tailEnd/>
          </a:ln>
        </p:spPr>
      </p:pic>
      <p:pic>
        <p:nvPicPr>
          <p:cNvPr id="6" name="Imagem 10" descr="Imagem.png"/>
          <p:cNvPicPr>
            <a:picLocks noChangeAspect="1"/>
          </p:cNvPicPr>
          <p:nvPr userDrawn="1"/>
        </p:nvPicPr>
        <p:blipFill>
          <a:blip r:embed="rId3" cstate="print"/>
          <a:srcRect/>
          <a:stretch>
            <a:fillRect/>
          </a:stretch>
        </p:blipFill>
        <p:spPr bwMode="auto">
          <a:xfrm>
            <a:off x="1543050" y="0"/>
            <a:ext cx="96838" cy="6858000"/>
          </a:xfrm>
          <a:prstGeom prst="rect">
            <a:avLst/>
          </a:prstGeom>
          <a:noFill/>
          <a:ln w="9525">
            <a:noFill/>
            <a:miter lim="800000"/>
            <a:headEnd/>
            <a:tailEnd/>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Slide de título">
    <p:bg>
      <p:bgPr>
        <a:solidFill>
          <a:srgbClr val="A9FC88">
            <a:alpha val="39999"/>
          </a:srgbClr>
        </a:solidFill>
        <a:effectLst/>
      </p:bgPr>
    </p:bg>
    <p:spTree>
      <p:nvGrpSpPr>
        <p:cNvPr id="1" name=""/>
        <p:cNvGrpSpPr/>
        <p:nvPr/>
      </p:nvGrpSpPr>
      <p:grpSpPr>
        <a:xfrm>
          <a:off x="0" y="0"/>
          <a:ext cx="0" cy="0"/>
          <a:chOff x="0" y="0"/>
          <a:chExt cx="0" cy="0"/>
        </a:xfrm>
      </p:grpSpPr>
      <p:sp>
        <p:nvSpPr>
          <p:cNvPr id="2" name="Retângulo 1"/>
          <p:cNvSpPr/>
          <p:nvPr/>
        </p:nvSpPr>
        <p:spPr bwMode="auto">
          <a:xfrm>
            <a:off x="-39688" y="0"/>
            <a:ext cx="1600201" cy="6858000"/>
          </a:xfrm>
          <a:prstGeom prst="rect">
            <a:avLst/>
          </a:prstGeom>
          <a:solidFill>
            <a:srgbClr val="00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solidFill>
                <a:srgbClr val="FFFFFF"/>
              </a:solidFill>
              <a:cs typeface="Arial" charset="0"/>
            </a:endParaRPr>
          </a:p>
        </p:txBody>
      </p:sp>
      <p:cxnSp>
        <p:nvCxnSpPr>
          <p:cNvPr id="3" name="Conector reto 2"/>
          <p:cNvCxnSpPr/>
          <p:nvPr/>
        </p:nvCxnSpPr>
        <p:spPr bwMode="auto">
          <a:xfrm>
            <a:off x="5187032" y="542925"/>
            <a:ext cx="4680125" cy="0"/>
          </a:xfrm>
          <a:prstGeom prst="line">
            <a:avLst/>
          </a:prstGeom>
          <a:ln w="38100" cmpd="dbl">
            <a:gradFill>
              <a:gsLst>
                <a:gs pos="0">
                  <a:srgbClr val="DDEBCF"/>
                </a:gs>
                <a:gs pos="50000">
                  <a:srgbClr val="9CB86E"/>
                </a:gs>
                <a:gs pos="100000">
                  <a:srgbClr val="156B13"/>
                </a:gs>
              </a:gsLst>
              <a:lin ang="5400000" scaled="0"/>
            </a:gradFill>
          </a:ln>
          <a:scene3d>
            <a:camera prst="orthographicFront"/>
            <a:lightRig rig="threePt" dir="t"/>
          </a:scene3d>
          <a:sp3d>
            <a:bevelT/>
            <a:bevelB/>
          </a:sp3d>
        </p:spPr>
        <p:style>
          <a:lnRef idx="1">
            <a:schemeClr val="accent1"/>
          </a:lnRef>
          <a:fillRef idx="0">
            <a:schemeClr val="accent1"/>
          </a:fillRef>
          <a:effectRef idx="0">
            <a:schemeClr val="accent1"/>
          </a:effectRef>
          <a:fontRef idx="minor">
            <a:schemeClr val="tx1"/>
          </a:fontRef>
        </p:style>
      </p:cxnSp>
      <p:sp>
        <p:nvSpPr>
          <p:cNvPr id="4" name="CaixaDeTexto 3"/>
          <p:cNvSpPr txBox="1"/>
          <p:nvPr/>
        </p:nvSpPr>
        <p:spPr bwMode="auto">
          <a:xfrm>
            <a:off x="9165656" y="6380623"/>
            <a:ext cx="780032" cy="415426"/>
          </a:xfrm>
          <a:prstGeom prst="rect">
            <a:avLst/>
          </a:prstGeom>
          <a:noFill/>
        </p:spPr>
        <p:txBody>
          <a:bodyPr>
            <a:spAutoFit/>
            <a:scene3d>
              <a:camera prst="orthographicFront"/>
              <a:lightRig rig="threePt" dir="t"/>
            </a:scene3d>
            <a:sp3d prstMaterial="metal">
              <a:extrusionClr>
                <a:srgbClr val="003300"/>
              </a:extrusionClr>
              <a:contourClr>
                <a:schemeClr val="accent3">
                  <a:lumMod val="50000"/>
                </a:schemeClr>
              </a:contourClr>
            </a:sp3d>
          </a:bodyPr>
          <a:lstStyle/>
          <a:p>
            <a:pPr algn="ctr" fontAlgn="auto">
              <a:spcBef>
                <a:spcPts val="0"/>
              </a:spcBef>
              <a:spcAft>
                <a:spcPts val="0"/>
              </a:spcAft>
              <a:defRPr/>
            </a:pPr>
            <a:r>
              <a:rPr lang="pt-BR" sz="1000" dirty="0">
                <a:ln w="0" cmpd="sng">
                  <a:noFill/>
                </a:ln>
                <a:solidFill>
                  <a:srgbClr val="003300"/>
                </a:solidFill>
                <a:latin typeface="Arial Black" pitchFamily="34" charset="0"/>
                <a:cs typeface="Arial" pitchFamily="34" charset="0"/>
              </a:rPr>
              <a:t>FMSCF</a:t>
            </a:r>
          </a:p>
          <a:p>
            <a:pPr algn="ctr" fontAlgn="auto">
              <a:spcBef>
                <a:spcPts val="0"/>
              </a:spcBef>
              <a:spcAft>
                <a:spcPts val="0"/>
              </a:spcAft>
              <a:defRPr/>
            </a:pPr>
            <a:r>
              <a:rPr lang="pt-BR" sz="1000" dirty="0">
                <a:ln w="0" cmpd="sng">
                  <a:noFill/>
                </a:ln>
                <a:solidFill>
                  <a:srgbClr val="003300"/>
                </a:solidFill>
                <a:latin typeface="Arial Black" pitchFamily="34" charset="0"/>
                <a:cs typeface="Arial" pitchFamily="34" charset="0"/>
              </a:rPr>
              <a:t>2010</a:t>
            </a:r>
          </a:p>
        </p:txBody>
      </p:sp>
      <p:pic>
        <p:nvPicPr>
          <p:cNvPr id="5" name="Imagem 8" descr="Benoit Mure.jpg"/>
          <p:cNvPicPr>
            <a:picLocks noChangeAspect="1"/>
          </p:cNvPicPr>
          <p:nvPr userDrawn="1"/>
        </p:nvPicPr>
        <p:blipFill>
          <a:blip r:embed="rId2" cstate="print"/>
          <a:srcRect/>
          <a:stretch>
            <a:fillRect/>
          </a:stretch>
        </p:blipFill>
        <p:spPr bwMode="auto">
          <a:xfrm>
            <a:off x="128588" y="115888"/>
            <a:ext cx="1279525" cy="1450975"/>
          </a:xfrm>
          <a:prstGeom prst="rect">
            <a:avLst/>
          </a:prstGeom>
          <a:noFill/>
          <a:ln w="9525">
            <a:noFill/>
            <a:miter lim="800000"/>
            <a:headEnd/>
            <a:tailEnd/>
          </a:ln>
        </p:spPr>
      </p:pic>
      <p:pic>
        <p:nvPicPr>
          <p:cNvPr id="6" name="Imagem 10" descr="Imagem.png"/>
          <p:cNvPicPr>
            <a:picLocks noChangeAspect="1"/>
          </p:cNvPicPr>
          <p:nvPr userDrawn="1"/>
        </p:nvPicPr>
        <p:blipFill>
          <a:blip r:embed="rId3" cstate="print"/>
          <a:srcRect/>
          <a:stretch>
            <a:fillRect/>
          </a:stretch>
        </p:blipFill>
        <p:spPr bwMode="auto">
          <a:xfrm>
            <a:off x="1543050" y="0"/>
            <a:ext cx="96838" cy="6858000"/>
          </a:xfrm>
          <a:prstGeom prst="rect">
            <a:avLst/>
          </a:prstGeom>
          <a:noFill/>
          <a:ln w="9525">
            <a:noFill/>
            <a:miter lim="800000"/>
            <a:headEnd/>
            <a:tailEnd/>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Slide de título">
    <p:bg>
      <p:bgPr>
        <a:solidFill>
          <a:srgbClr val="A9FC88">
            <a:alpha val="39999"/>
          </a:srgbClr>
        </a:solidFill>
        <a:effectLst/>
      </p:bgPr>
    </p:bg>
    <p:spTree>
      <p:nvGrpSpPr>
        <p:cNvPr id="1" name=""/>
        <p:cNvGrpSpPr/>
        <p:nvPr/>
      </p:nvGrpSpPr>
      <p:grpSpPr>
        <a:xfrm>
          <a:off x="0" y="0"/>
          <a:ext cx="0" cy="0"/>
          <a:chOff x="0" y="0"/>
          <a:chExt cx="0" cy="0"/>
        </a:xfrm>
      </p:grpSpPr>
      <p:sp>
        <p:nvSpPr>
          <p:cNvPr id="2" name="Retângulo 1"/>
          <p:cNvSpPr/>
          <p:nvPr/>
        </p:nvSpPr>
        <p:spPr bwMode="auto">
          <a:xfrm>
            <a:off x="-39688" y="0"/>
            <a:ext cx="1600201" cy="6858000"/>
          </a:xfrm>
          <a:prstGeom prst="rect">
            <a:avLst/>
          </a:prstGeom>
          <a:solidFill>
            <a:srgbClr val="00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solidFill>
                <a:srgbClr val="FFFFFF"/>
              </a:solidFill>
              <a:cs typeface="Arial" charset="0"/>
            </a:endParaRPr>
          </a:p>
        </p:txBody>
      </p:sp>
      <p:cxnSp>
        <p:nvCxnSpPr>
          <p:cNvPr id="3" name="Conector reto 2"/>
          <p:cNvCxnSpPr/>
          <p:nvPr/>
        </p:nvCxnSpPr>
        <p:spPr bwMode="auto">
          <a:xfrm>
            <a:off x="5187032" y="542925"/>
            <a:ext cx="4680125" cy="0"/>
          </a:xfrm>
          <a:prstGeom prst="line">
            <a:avLst/>
          </a:prstGeom>
          <a:ln w="38100" cmpd="dbl">
            <a:gradFill>
              <a:gsLst>
                <a:gs pos="0">
                  <a:srgbClr val="DDEBCF"/>
                </a:gs>
                <a:gs pos="50000">
                  <a:srgbClr val="9CB86E"/>
                </a:gs>
                <a:gs pos="100000">
                  <a:srgbClr val="156B13"/>
                </a:gs>
              </a:gsLst>
              <a:lin ang="5400000" scaled="0"/>
            </a:gradFill>
          </a:ln>
          <a:scene3d>
            <a:camera prst="orthographicFront"/>
            <a:lightRig rig="threePt" dir="t"/>
          </a:scene3d>
          <a:sp3d>
            <a:bevelT/>
            <a:bevelB/>
          </a:sp3d>
        </p:spPr>
        <p:style>
          <a:lnRef idx="1">
            <a:schemeClr val="accent1"/>
          </a:lnRef>
          <a:fillRef idx="0">
            <a:schemeClr val="accent1"/>
          </a:fillRef>
          <a:effectRef idx="0">
            <a:schemeClr val="accent1"/>
          </a:effectRef>
          <a:fontRef idx="minor">
            <a:schemeClr val="tx1"/>
          </a:fontRef>
        </p:style>
      </p:cxnSp>
      <p:sp>
        <p:nvSpPr>
          <p:cNvPr id="4" name="CaixaDeTexto 3"/>
          <p:cNvSpPr txBox="1"/>
          <p:nvPr/>
        </p:nvSpPr>
        <p:spPr bwMode="auto">
          <a:xfrm>
            <a:off x="9165656" y="6380623"/>
            <a:ext cx="780032" cy="415426"/>
          </a:xfrm>
          <a:prstGeom prst="rect">
            <a:avLst/>
          </a:prstGeom>
          <a:noFill/>
        </p:spPr>
        <p:txBody>
          <a:bodyPr>
            <a:spAutoFit/>
            <a:scene3d>
              <a:camera prst="orthographicFront"/>
              <a:lightRig rig="threePt" dir="t"/>
            </a:scene3d>
            <a:sp3d prstMaterial="metal">
              <a:extrusionClr>
                <a:srgbClr val="003300"/>
              </a:extrusionClr>
              <a:contourClr>
                <a:schemeClr val="accent3">
                  <a:lumMod val="50000"/>
                </a:schemeClr>
              </a:contourClr>
            </a:sp3d>
          </a:bodyPr>
          <a:lstStyle/>
          <a:p>
            <a:pPr algn="ctr" fontAlgn="auto">
              <a:spcBef>
                <a:spcPts val="0"/>
              </a:spcBef>
              <a:spcAft>
                <a:spcPts val="0"/>
              </a:spcAft>
              <a:defRPr/>
            </a:pPr>
            <a:r>
              <a:rPr lang="pt-BR" sz="1000" dirty="0">
                <a:ln w="0" cmpd="sng">
                  <a:noFill/>
                </a:ln>
                <a:solidFill>
                  <a:srgbClr val="003300"/>
                </a:solidFill>
                <a:latin typeface="Arial Black" pitchFamily="34" charset="0"/>
                <a:cs typeface="Arial" pitchFamily="34" charset="0"/>
              </a:rPr>
              <a:t>FMSCF</a:t>
            </a:r>
          </a:p>
          <a:p>
            <a:pPr algn="ctr" fontAlgn="auto">
              <a:spcBef>
                <a:spcPts val="0"/>
              </a:spcBef>
              <a:spcAft>
                <a:spcPts val="0"/>
              </a:spcAft>
              <a:defRPr/>
            </a:pPr>
            <a:r>
              <a:rPr lang="pt-BR" sz="1000" dirty="0">
                <a:ln w="0" cmpd="sng">
                  <a:noFill/>
                </a:ln>
                <a:solidFill>
                  <a:srgbClr val="003300"/>
                </a:solidFill>
                <a:latin typeface="Arial Black" pitchFamily="34" charset="0"/>
                <a:cs typeface="Arial" pitchFamily="34" charset="0"/>
              </a:rPr>
              <a:t>2010</a:t>
            </a:r>
          </a:p>
        </p:txBody>
      </p:sp>
      <p:pic>
        <p:nvPicPr>
          <p:cNvPr id="5" name="Imagem 8" descr="Benoit Mure.jpg"/>
          <p:cNvPicPr>
            <a:picLocks noChangeAspect="1"/>
          </p:cNvPicPr>
          <p:nvPr userDrawn="1"/>
        </p:nvPicPr>
        <p:blipFill>
          <a:blip r:embed="rId2" cstate="print"/>
          <a:srcRect/>
          <a:stretch>
            <a:fillRect/>
          </a:stretch>
        </p:blipFill>
        <p:spPr bwMode="auto">
          <a:xfrm>
            <a:off x="128588" y="115888"/>
            <a:ext cx="1279525" cy="1450975"/>
          </a:xfrm>
          <a:prstGeom prst="rect">
            <a:avLst/>
          </a:prstGeom>
          <a:noFill/>
          <a:ln w="9525">
            <a:noFill/>
            <a:miter lim="800000"/>
            <a:headEnd/>
            <a:tailEnd/>
          </a:ln>
        </p:spPr>
      </p:pic>
      <p:pic>
        <p:nvPicPr>
          <p:cNvPr id="6" name="Imagem 10" descr="Imagem.png"/>
          <p:cNvPicPr>
            <a:picLocks noChangeAspect="1"/>
          </p:cNvPicPr>
          <p:nvPr userDrawn="1"/>
        </p:nvPicPr>
        <p:blipFill>
          <a:blip r:embed="rId3" cstate="print"/>
          <a:srcRect/>
          <a:stretch>
            <a:fillRect/>
          </a:stretch>
        </p:blipFill>
        <p:spPr bwMode="auto">
          <a:xfrm>
            <a:off x="1543050" y="0"/>
            <a:ext cx="96838" cy="6858000"/>
          </a:xfrm>
          <a:prstGeom prst="rect">
            <a:avLst/>
          </a:prstGeom>
          <a:noFill/>
          <a:ln w="9525">
            <a:noFill/>
            <a:miter lim="800000"/>
            <a:headEnd/>
            <a:tailEnd/>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Slide de título">
    <p:bg>
      <p:bgPr>
        <a:solidFill>
          <a:srgbClr val="A9FC88">
            <a:alpha val="39999"/>
          </a:srgbClr>
        </a:solidFill>
        <a:effectLst/>
      </p:bgPr>
    </p:bg>
    <p:spTree>
      <p:nvGrpSpPr>
        <p:cNvPr id="1" name=""/>
        <p:cNvGrpSpPr/>
        <p:nvPr/>
      </p:nvGrpSpPr>
      <p:grpSpPr>
        <a:xfrm>
          <a:off x="0" y="0"/>
          <a:ext cx="0" cy="0"/>
          <a:chOff x="0" y="0"/>
          <a:chExt cx="0" cy="0"/>
        </a:xfrm>
      </p:grpSpPr>
      <p:sp>
        <p:nvSpPr>
          <p:cNvPr id="2" name="Retângulo 1"/>
          <p:cNvSpPr/>
          <p:nvPr/>
        </p:nvSpPr>
        <p:spPr bwMode="auto">
          <a:xfrm>
            <a:off x="-39688" y="0"/>
            <a:ext cx="1600201" cy="6858000"/>
          </a:xfrm>
          <a:prstGeom prst="rect">
            <a:avLst/>
          </a:prstGeom>
          <a:solidFill>
            <a:srgbClr val="00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solidFill>
                <a:srgbClr val="FFFFFF"/>
              </a:solidFill>
              <a:cs typeface="Arial" charset="0"/>
            </a:endParaRPr>
          </a:p>
        </p:txBody>
      </p:sp>
      <p:cxnSp>
        <p:nvCxnSpPr>
          <p:cNvPr id="3" name="Conector reto 2"/>
          <p:cNvCxnSpPr/>
          <p:nvPr/>
        </p:nvCxnSpPr>
        <p:spPr bwMode="auto">
          <a:xfrm>
            <a:off x="5187032" y="542925"/>
            <a:ext cx="4680125" cy="0"/>
          </a:xfrm>
          <a:prstGeom prst="line">
            <a:avLst/>
          </a:prstGeom>
          <a:ln w="38100" cmpd="dbl">
            <a:gradFill>
              <a:gsLst>
                <a:gs pos="0">
                  <a:srgbClr val="DDEBCF"/>
                </a:gs>
                <a:gs pos="50000">
                  <a:srgbClr val="9CB86E"/>
                </a:gs>
                <a:gs pos="100000">
                  <a:srgbClr val="156B13"/>
                </a:gs>
              </a:gsLst>
              <a:lin ang="5400000" scaled="0"/>
            </a:gradFill>
          </a:ln>
          <a:scene3d>
            <a:camera prst="orthographicFront"/>
            <a:lightRig rig="threePt" dir="t"/>
          </a:scene3d>
          <a:sp3d>
            <a:bevelT/>
            <a:bevelB/>
          </a:sp3d>
        </p:spPr>
        <p:style>
          <a:lnRef idx="1">
            <a:schemeClr val="accent1"/>
          </a:lnRef>
          <a:fillRef idx="0">
            <a:schemeClr val="accent1"/>
          </a:fillRef>
          <a:effectRef idx="0">
            <a:schemeClr val="accent1"/>
          </a:effectRef>
          <a:fontRef idx="minor">
            <a:schemeClr val="tx1"/>
          </a:fontRef>
        </p:style>
      </p:cxnSp>
      <p:sp>
        <p:nvSpPr>
          <p:cNvPr id="4" name="CaixaDeTexto 3"/>
          <p:cNvSpPr txBox="1"/>
          <p:nvPr/>
        </p:nvSpPr>
        <p:spPr bwMode="auto">
          <a:xfrm>
            <a:off x="9165656" y="6380623"/>
            <a:ext cx="780032" cy="415426"/>
          </a:xfrm>
          <a:prstGeom prst="rect">
            <a:avLst/>
          </a:prstGeom>
          <a:noFill/>
        </p:spPr>
        <p:txBody>
          <a:bodyPr>
            <a:spAutoFit/>
            <a:scene3d>
              <a:camera prst="orthographicFront"/>
              <a:lightRig rig="threePt" dir="t"/>
            </a:scene3d>
            <a:sp3d prstMaterial="metal">
              <a:extrusionClr>
                <a:srgbClr val="003300"/>
              </a:extrusionClr>
              <a:contourClr>
                <a:schemeClr val="accent3">
                  <a:lumMod val="50000"/>
                </a:schemeClr>
              </a:contourClr>
            </a:sp3d>
          </a:bodyPr>
          <a:lstStyle/>
          <a:p>
            <a:pPr algn="ctr" fontAlgn="auto">
              <a:spcBef>
                <a:spcPts val="0"/>
              </a:spcBef>
              <a:spcAft>
                <a:spcPts val="0"/>
              </a:spcAft>
              <a:defRPr/>
            </a:pPr>
            <a:r>
              <a:rPr lang="pt-BR" sz="1000" dirty="0">
                <a:ln w="0" cmpd="sng">
                  <a:noFill/>
                </a:ln>
                <a:solidFill>
                  <a:srgbClr val="003300"/>
                </a:solidFill>
                <a:latin typeface="Arial Black" pitchFamily="34" charset="0"/>
                <a:cs typeface="Arial" pitchFamily="34" charset="0"/>
              </a:rPr>
              <a:t>FMSCF</a:t>
            </a:r>
          </a:p>
          <a:p>
            <a:pPr algn="ctr" fontAlgn="auto">
              <a:spcBef>
                <a:spcPts val="0"/>
              </a:spcBef>
              <a:spcAft>
                <a:spcPts val="0"/>
              </a:spcAft>
              <a:defRPr/>
            </a:pPr>
            <a:r>
              <a:rPr lang="pt-BR" sz="1000" dirty="0">
                <a:ln w="0" cmpd="sng">
                  <a:noFill/>
                </a:ln>
                <a:solidFill>
                  <a:srgbClr val="003300"/>
                </a:solidFill>
                <a:latin typeface="Arial Black" pitchFamily="34" charset="0"/>
                <a:cs typeface="Arial" pitchFamily="34" charset="0"/>
              </a:rPr>
              <a:t>2010</a:t>
            </a:r>
          </a:p>
        </p:txBody>
      </p:sp>
      <p:pic>
        <p:nvPicPr>
          <p:cNvPr id="5" name="Imagem 8" descr="Benoit Mure.jpg"/>
          <p:cNvPicPr>
            <a:picLocks noChangeAspect="1"/>
          </p:cNvPicPr>
          <p:nvPr userDrawn="1"/>
        </p:nvPicPr>
        <p:blipFill>
          <a:blip r:embed="rId2" cstate="print"/>
          <a:srcRect/>
          <a:stretch>
            <a:fillRect/>
          </a:stretch>
        </p:blipFill>
        <p:spPr bwMode="auto">
          <a:xfrm>
            <a:off x="128588" y="115888"/>
            <a:ext cx="1279525" cy="1450975"/>
          </a:xfrm>
          <a:prstGeom prst="rect">
            <a:avLst/>
          </a:prstGeom>
          <a:noFill/>
          <a:ln w="9525">
            <a:noFill/>
            <a:miter lim="800000"/>
            <a:headEnd/>
            <a:tailEnd/>
          </a:ln>
        </p:spPr>
      </p:pic>
      <p:pic>
        <p:nvPicPr>
          <p:cNvPr id="6" name="Imagem 10" descr="Imagem.png"/>
          <p:cNvPicPr>
            <a:picLocks noChangeAspect="1"/>
          </p:cNvPicPr>
          <p:nvPr userDrawn="1"/>
        </p:nvPicPr>
        <p:blipFill>
          <a:blip r:embed="rId3" cstate="print"/>
          <a:srcRect/>
          <a:stretch>
            <a:fillRect/>
          </a:stretch>
        </p:blipFill>
        <p:spPr bwMode="auto">
          <a:xfrm>
            <a:off x="1543050" y="0"/>
            <a:ext cx="96838" cy="6858000"/>
          </a:xfrm>
          <a:prstGeom prst="rect">
            <a:avLst/>
          </a:prstGeom>
          <a:noFill/>
          <a:ln w="9525">
            <a:noFill/>
            <a:miter lim="800000"/>
            <a:headEnd/>
            <a:tailEnd/>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lide de título">
    <p:bg>
      <p:bgPr>
        <a:solidFill>
          <a:srgbClr val="A9FC88">
            <a:alpha val="39999"/>
          </a:srgbClr>
        </a:solidFill>
        <a:effectLst/>
      </p:bgPr>
    </p:bg>
    <p:spTree>
      <p:nvGrpSpPr>
        <p:cNvPr id="1" name=""/>
        <p:cNvGrpSpPr/>
        <p:nvPr/>
      </p:nvGrpSpPr>
      <p:grpSpPr>
        <a:xfrm>
          <a:off x="0" y="0"/>
          <a:ext cx="0" cy="0"/>
          <a:chOff x="0" y="0"/>
          <a:chExt cx="0" cy="0"/>
        </a:xfrm>
      </p:grpSpPr>
      <p:cxnSp>
        <p:nvCxnSpPr>
          <p:cNvPr id="2" name="Conector reto 1"/>
          <p:cNvCxnSpPr/>
          <p:nvPr userDrawn="1"/>
        </p:nvCxnSpPr>
        <p:spPr bwMode="auto">
          <a:xfrm rot="16200000">
            <a:off x="-1838878" y="-20762913"/>
            <a:ext cx="6874831" cy="0"/>
          </a:xfrm>
          <a:prstGeom prst="line">
            <a:avLst/>
          </a:prstGeom>
          <a:ln w="63500" cap="flat" cmpd="dbl">
            <a:gradFill>
              <a:gsLst>
                <a:gs pos="0">
                  <a:srgbClr val="DDEBCF"/>
                </a:gs>
                <a:gs pos="50000">
                  <a:srgbClr val="9CB86E"/>
                </a:gs>
                <a:gs pos="100000">
                  <a:srgbClr val="156B13"/>
                </a:gs>
              </a:gsLst>
              <a:lin ang="5400000" scaled="0"/>
            </a:gradFill>
          </a:ln>
          <a:scene3d>
            <a:camera prst="orthographicFront"/>
            <a:lightRig rig="threePt" dir="t"/>
          </a:scene3d>
          <a:sp3d>
            <a:bevelT/>
            <a:bevelB/>
          </a:sp3d>
        </p:spPr>
        <p:style>
          <a:lnRef idx="1">
            <a:schemeClr val="accent1"/>
          </a:lnRef>
          <a:fillRef idx="0">
            <a:schemeClr val="accent1"/>
          </a:fillRef>
          <a:effectRef idx="0">
            <a:schemeClr val="accent1"/>
          </a:effectRef>
          <a:fontRef idx="minor">
            <a:schemeClr val="tx1"/>
          </a:fontRef>
        </p:style>
      </p:cxnSp>
      <p:sp>
        <p:nvSpPr>
          <p:cNvPr id="3" name="Retângulo 2"/>
          <p:cNvSpPr/>
          <p:nvPr/>
        </p:nvSpPr>
        <p:spPr bwMode="auto">
          <a:xfrm>
            <a:off x="-39688" y="0"/>
            <a:ext cx="1600201" cy="6858000"/>
          </a:xfrm>
          <a:prstGeom prst="rect">
            <a:avLst/>
          </a:prstGeom>
          <a:solidFill>
            <a:srgbClr val="00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solidFill>
                <a:srgbClr val="FFFFFF"/>
              </a:solidFill>
              <a:cs typeface="Arial" charset="0"/>
            </a:endParaRPr>
          </a:p>
        </p:txBody>
      </p:sp>
      <p:cxnSp>
        <p:nvCxnSpPr>
          <p:cNvPr id="4" name="Conector reto 3"/>
          <p:cNvCxnSpPr/>
          <p:nvPr/>
        </p:nvCxnSpPr>
        <p:spPr bwMode="auto">
          <a:xfrm>
            <a:off x="5187032" y="542925"/>
            <a:ext cx="4680125" cy="0"/>
          </a:xfrm>
          <a:prstGeom prst="line">
            <a:avLst/>
          </a:prstGeom>
          <a:ln w="38100" cmpd="dbl">
            <a:gradFill>
              <a:gsLst>
                <a:gs pos="0">
                  <a:srgbClr val="DDEBCF"/>
                </a:gs>
                <a:gs pos="50000">
                  <a:srgbClr val="9CB86E"/>
                </a:gs>
                <a:gs pos="100000">
                  <a:srgbClr val="156B13"/>
                </a:gs>
              </a:gsLst>
              <a:lin ang="5400000" scaled="0"/>
            </a:gradFill>
          </a:ln>
          <a:scene3d>
            <a:camera prst="orthographicFront"/>
            <a:lightRig rig="threePt" dir="t"/>
          </a:scene3d>
          <a:sp3d>
            <a:bevelT/>
            <a:bevelB/>
          </a:sp3d>
        </p:spPr>
        <p:style>
          <a:lnRef idx="1">
            <a:schemeClr val="accent1"/>
          </a:lnRef>
          <a:fillRef idx="0">
            <a:schemeClr val="accent1"/>
          </a:fillRef>
          <a:effectRef idx="0">
            <a:schemeClr val="accent1"/>
          </a:effectRef>
          <a:fontRef idx="minor">
            <a:schemeClr val="tx1"/>
          </a:fontRef>
        </p:style>
      </p:cxnSp>
      <p:sp>
        <p:nvSpPr>
          <p:cNvPr id="5" name="CaixaDeTexto 4"/>
          <p:cNvSpPr txBox="1"/>
          <p:nvPr/>
        </p:nvSpPr>
        <p:spPr bwMode="auto">
          <a:xfrm>
            <a:off x="9165656" y="6380623"/>
            <a:ext cx="780032" cy="415426"/>
          </a:xfrm>
          <a:prstGeom prst="rect">
            <a:avLst/>
          </a:prstGeom>
          <a:noFill/>
        </p:spPr>
        <p:txBody>
          <a:bodyPr>
            <a:spAutoFit/>
            <a:scene3d>
              <a:camera prst="orthographicFront"/>
              <a:lightRig rig="threePt" dir="t"/>
            </a:scene3d>
            <a:sp3d prstMaterial="metal">
              <a:extrusionClr>
                <a:srgbClr val="003300"/>
              </a:extrusionClr>
              <a:contourClr>
                <a:schemeClr val="accent3">
                  <a:lumMod val="50000"/>
                </a:schemeClr>
              </a:contourClr>
            </a:sp3d>
          </a:bodyPr>
          <a:lstStyle/>
          <a:p>
            <a:pPr algn="ctr" fontAlgn="auto">
              <a:spcBef>
                <a:spcPts val="0"/>
              </a:spcBef>
              <a:spcAft>
                <a:spcPts val="0"/>
              </a:spcAft>
              <a:defRPr/>
            </a:pPr>
            <a:r>
              <a:rPr lang="pt-BR" sz="1000" dirty="0">
                <a:ln w="0" cmpd="sng">
                  <a:noFill/>
                </a:ln>
                <a:solidFill>
                  <a:srgbClr val="003300"/>
                </a:solidFill>
                <a:latin typeface="Arial Black" pitchFamily="34" charset="0"/>
                <a:cs typeface="Arial" pitchFamily="34" charset="0"/>
              </a:rPr>
              <a:t>FMSCF</a:t>
            </a:r>
          </a:p>
          <a:p>
            <a:pPr algn="ctr" fontAlgn="auto">
              <a:spcBef>
                <a:spcPts val="0"/>
              </a:spcBef>
              <a:spcAft>
                <a:spcPts val="0"/>
              </a:spcAft>
              <a:defRPr/>
            </a:pPr>
            <a:r>
              <a:rPr lang="pt-BR" sz="1000" dirty="0">
                <a:ln w="0" cmpd="sng">
                  <a:noFill/>
                </a:ln>
                <a:solidFill>
                  <a:srgbClr val="003300"/>
                </a:solidFill>
                <a:latin typeface="Arial Black" pitchFamily="34" charset="0"/>
                <a:cs typeface="Arial" pitchFamily="34" charset="0"/>
              </a:rPr>
              <a:t>2010</a:t>
            </a:r>
          </a:p>
        </p:txBody>
      </p:sp>
      <p:pic>
        <p:nvPicPr>
          <p:cNvPr id="6" name="Imagem 8" descr="Benoit Mure.jpg"/>
          <p:cNvPicPr>
            <a:picLocks noChangeAspect="1"/>
          </p:cNvPicPr>
          <p:nvPr userDrawn="1"/>
        </p:nvPicPr>
        <p:blipFill>
          <a:blip r:embed="rId2" cstate="print"/>
          <a:srcRect/>
          <a:stretch>
            <a:fillRect/>
          </a:stretch>
        </p:blipFill>
        <p:spPr bwMode="auto">
          <a:xfrm>
            <a:off x="128588" y="115888"/>
            <a:ext cx="1279525" cy="1450975"/>
          </a:xfrm>
          <a:prstGeom prst="rect">
            <a:avLst/>
          </a:prstGeom>
          <a:noFill/>
          <a:ln w="9525">
            <a:noFill/>
            <a:miter lim="800000"/>
            <a:headEnd/>
            <a:tailEnd/>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Slide de título">
    <p:bg>
      <p:bgPr>
        <a:solidFill>
          <a:srgbClr val="A9FC88">
            <a:alpha val="39999"/>
          </a:srgbClr>
        </a:solidFill>
        <a:effectLst/>
      </p:bgPr>
    </p:bg>
    <p:spTree>
      <p:nvGrpSpPr>
        <p:cNvPr id="1" name=""/>
        <p:cNvGrpSpPr/>
        <p:nvPr/>
      </p:nvGrpSpPr>
      <p:grpSpPr>
        <a:xfrm>
          <a:off x="0" y="0"/>
          <a:ext cx="0" cy="0"/>
          <a:chOff x="0" y="0"/>
          <a:chExt cx="0" cy="0"/>
        </a:xfrm>
      </p:grpSpPr>
      <p:sp>
        <p:nvSpPr>
          <p:cNvPr id="2" name="Retângulo 1"/>
          <p:cNvSpPr/>
          <p:nvPr/>
        </p:nvSpPr>
        <p:spPr bwMode="auto">
          <a:xfrm>
            <a:off x="-39688" y="0"/>
            <a:ext cx="1600201" cy="6858000"/>
          </a:xfrm>
          <a:prstGeom prst="rect">
            <a:avLst/>
          </a:prstGeom>
          <a:solidFill>
            <a:srgbClr val="00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solidFill>
                <a:srgbClr val="FFFFFF"/>
              </a:solidFill>
              <a:cs typeface="Arial" charset="0"/>
            </a:endParaRPr>
          </a:p>
        </p:txBody>
      </p:sp>
      <p:cxnSp>
        <p:nvCxnSpPr>
          <p:cNvPr id="3" name="Conector reto 2"/>
          <p:cNvCxnSpPr/>
          <p:nvPr/>
        </p:nvCxnSpPr>
        <p:spPr bwMode="auto">
          <a:xfrm>
            <a:off x="5187032" y="542925"/>
            <a:ext cx="4680125" cy="0"/>
          </a:xfrm>
          <a:prstGeom prst="line">
            <a:avLst/>
          </a:prstGeom>
          <a:ln w="38100" cmpd="dbl">
            <a:gradFill>
              <a:gsLst>
                <a:gs pos="0">
                  <a:srgbClr val="DDEBCF"/>
                </a:gs>
                <a:gs pos="50000">
                  <a:srgbClr val="9CB86E"/>
                </a:gs>
                <a:gs pos="100000">
                  <a:srgbClr val="156B13"/>
                </a:gs>
              </a:gsLst>
              <a:lin ang="5400000" scaled="0"/>
            </a:gradFill>
          </a:ln>
          <a:scene3d>
            <a:camera prst="orthographicFront"/>
            <a:lightRig rig="threePt" dir="t"/>
          </a:scene3d>
          <a:sp3d>
            <a:bevelT/>
            <a:bevelB/>
          </a:sp3d>
        </p:spPr>
        <p:style>
          <a:lnRef idx="1">
            <a:schemeClr val="accent1"/>
          </a:lnRef>
          <a:fillRef idx="0">
            <a:schemeClr val="accent1"/>
          </a:fillRef>
          <a:effectRef idx="0">
            <a:schemeClr val="accent1"/>
          </a:effectRef>
          <a:fontRef idx="minor">
            <a:schemeClr val="tx1"/>
          </a:fontRef>
        </p:style>
      </p:cxnSp>
      <p:sp>
        <p:nvSpPr>
          <p:cNvPr id="4" name="CaixaDeTexto 3"/>
          <p:cNvSpPr txBox="1"/>
          <p:nvPr/>
        </p:nvSpPr>
        <p:spPr bwMode="auto">
          <a:xfrm>
            <a:off x="9165656" y="6380623"/>
            <a:ext cx="780032" cy="415426"/>
          </a:xfrm>
          <a:prstGeom prst="rect">
            <a:avLst/>
          </a:prstGeom>
          <a:noFill/>
        </p:spPr>
        <p:txBody>
          <a:bodyPr>
            <a:spAutoFit/>
            <a:scene3d>
              <a:camera prst="orthographicFront"/>
              <a:lightRig rig="threePt" dir="t"/>
            </a:scene3d>
            <a:sp3d prstMaterial="metal">
              <a:extrusionClr>
                <a:srgbClr val="003300"/>
              </a:extrusionClr>
              <a:contourClr>
                <a:schemeClr val="accent3">
                  <a:lumMod val="50000"/>
                </a:schemeClr>
              </a:contourClr>
            </a:sp3d>
          </a:bodyPr>
          <a:lstStyle/>
          <a:p>
            <a:pPr algn="ctr" fontAlgn="auto">
              <a:spcBef>
                <a:spcPts val="0"/>
              </a:spcBef>
              <a:spcAft>
                <a:spcPts val="0"/>
              </a:spcAft>
              <a:defRPr/>
            </a:pPr>
            <a:r>
              <a:rPr lang="pt-BR" sz="1000" dirty="0">
                <a:ln w="0" cmpd="sng">
                  <a:noFill/>
                </a:ln>
                <a:solidFill>
                  <a:srgbClr val="003300"/>
                </a:solidFill>
                <a:latin typeface="Arial Black" pitchFamily="34" charset="0"/>
                <a:cs typeface="Arial" pitchFamily="34" charset="0"/>
              </a:rPr>
              <a:t>FMSCF</a:t>
            </a:r>
          </a:p>
          <a:p>
            <a:pPr algn="ctr" fontAlgn="auto">
              <a:spcBef>
                <a:spcPts val="0"/>
              </a:spcBef>
              <a:spcAft>
                <a:spcPts val="0"/>
              </a:spcAft>
              <a:defRPr/>
            </a:pPr>
            <a:r>
              <a:rPr lang="pt-BR" sz="1000" dirty="0">
                <a:ln w="0" cmpd="sng">
                  <a:noFill/>
                </a:ln>
                <a:solidFill>
                  <a:srgbClr val="003300"/>
                </a:solidFill>
                <a:latin typeface="Arial Black" pitchFamily="34" charset="0"/>
                <a:cs typeface="Arial" pitchFamily="34" charset="0"/>
              </a:rPr>
              <a:t>2010</a:t>
            </a:r>
          </a:p>
        </p:txBody>
      </p:sp>
      <p:pic>
        <p:nvPicPr>
          <p:cNvPr id="5" name="Imagem 8" descr="Benoit Mure.jpg"/>
          <p:cNvPicPr>
            <a:picLocks noChangeAspect="1"/>
          </p:cNvPicPr>
          <p:nvPr userDrawn="1"/>
        </p:nvPicPr>
        <p:blipFill>
          <a:blip r:embed="rId2" cstate="print"/>
          <a:srcRect/>
          <a:stretch>
            <a:fillRect/>
          </a:stretch>
        </p:blipFill>
        <p:spPr bwMode="auto">
          <a:xfrm>
            <a:off x="128588" y="115888"/>
            <a:ext cx="1279525" cy="1450975"/>
          </a:xfrm>
          <a:prstGeom prst="rect">
            <a:avLst/>
          </a:prstGeom>
          <a:noFill/>
          <a:ln w="9525">
            <a:noFill/>
            <a:miter lim="800000"/>
            <a:headEnd/>
            <a:tailEnd/>
          </a:ln>
        </p:spPr>
      </p:pic>
      <p:pic>
        <p:nvPicPr>
          <p:cNvPr id="6" name="Imagem 10" descr="Imagem.png"/>
          <p:cNvPicPr>
            <a:picLocks noChangeAspect="1"/>
          </p:cNvPicPr>
          <p:nvPr userDrawn="1"/>
        </p:nvPicPr>
        <p:blipFill>
          <a:blip r:embed="rId3" cstate="print"/>
          <a:srcRect/>
          <a:stretch>
            <a:fillRect/>
          </a:stretch>
        </p:blipFill>
        <p:spPr bwMode="auto">
          <a:xfrm>
            <a:off x="1543050" y="0"/>
            <a:ext cx="96838" cy="6858000"/>
          </a:xfrm>
          <a:prstGeom prst="rect">
            <a:avLst/>
          </a:prstGeom>
          <a:noFill/>
          <a:ln w="9525">
            <a:noFill/>
            <a:miter lim="800000"/>
            <a:headEnd/>
            <a:tailEnd/>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Espaço Reservado para Título 1"/>
          <p:cNvSpPr>
            <a:spLocks noGrp="1"/>
          </p:cNvSpPr>
          <p:nvPr>
            <p:ph type="title"/>
          </p:nvPr>
        </p:nvSpPr>
        <p:spPr bwMode="auto">
          <a:xfrm>
            <a:off x="495300" y="274638"/>
            <a:ext cx="8915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pt-BR" smtClean="0"/>
              <a:t>Clique para editar o estilo do título mestre</a:t>
            </a:r>
          </a:p>
        </p:txBody>
      </p:sp>
      <p:sp>
        <p:nvSpPr>
          <p:cNvPr id="1027" name="Espaço Reservado para Texto 2"/>
          <p:cNvSpPr>
            <a:spLocks noGrp="1"/>
          </p:cNvSpPr>
          <p:nvPr>
            <p:ph type="body" idx="1"/>
          </p:nvPr>
        </p:nvSpPr>
        <p:spPr bwMode="auto">
          <a:xfrm>
            <a:off x="495300" y="1600200"/>
            <a:ext cx="8915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p>
        </p:txBody>
      </p:sp>
      <p:sp>
        <p:nvSpPr>
          <p:cNvPr id="4" name="Espaço Reservado para Data 3"/>
          <p:cNvSpPr>
            <a:spLocks noGrp="1"/>
          </p:cNvSpPr>
          <p:nvPr>
            <p:ph type="dt" sz="half" idx="2"/>
          </p:nvPr>
        </p:nvSpPr>
        <p:spPr>
          <a:xfrm>
            <a:off x="495300" y="6356350"/>
            <a:ext cx="23114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Calibri" pitchFamily="34" charset="0"/>
              </a:defRPr>
            </a:lvl1pPr>
          </a:lstStyle>
          <a:p>
            <a:pPr>
              <a:defRPr/>
            </a:pPr>
            <a:fld id="{1F7EB65E-994C-42E1-B65E-9CF860820887}" type="datetimeFigureOut">
              <a:rPr lang="pt-BR"/>
              <a:pPr>
                <a:defRPr/>
              </a:pPr>
              <a:t>21/11/2010</a:t>
            </a:fld>
            <a:endParaRPr lang="pt-BR"/>
          </a:p>
        </p:txBody>
      </p:sp>
      <p:sp>
        <p:nvSpPr>
          <p:cNvPr id="5" name="Espaço Reservado para Rodapé 4"/>
          <p:cNvSpPr>
            <a:spLocks noGrp="1"/>
          </p:cNvSpPr>
          <p:nvPr>
            <p:ph type="ftr" sz="quarter" idx="3"/>
          </p:nvPr>
        </p:nvSpPr>
        <p:spPr>
          <a:xfrm>
            <a:off x="3384550" y="6356350"/>
            <a:ext cx="3136900"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898989"/>
                </a:solidFill>
                <a:latin typeface="Calibri" pitchFamily="34" charset="0"/>
              </a:defRPr>
            </a:lvl1pPr>
          </a:lstStyle>
          <a:p>
            <a:pPr>
              <a:defRPr/>
            </a:pPr>
            <a:endParaRPr lang="pt-BR"/>
          </a:p>
        </p:txBody>
      </p:sp>
      <p:sp>
        <p:nvSpPr>
          <p:cNvPr id="6" name="Espaço Reservado para Número de Slide 5"/>
          <p:cNvSpPr>
            <a:spLocks noGrp="1"/>
          </p:cNvSpPr>
          <p:nvPr>
            <p:ph type="sldNum" sz="quarter" idx="4"/>
          </p:nvPr>
        </p:nvSpPr>
        <p:spPr>
          <a:xfrm>
            <a:off x="7099300" y="6356350"/>
            <a:ext cx="23114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Calibri" pitchFamily="34" charset="0"/>
              </a:defRPr>
            </a:lvl1pPr>
          </a:lstStyle>
          <a:p>
            <a:pPr>
              <a:defRPr/>
            </a:pPr>
            <a:fld id="{4A6B29BC-4E70-40AF-85A9-4A97955FCA49}" type="slidenum">
              <a:rPr lang="pt-BR"/>
              <a:pPr>
                <a:defRPr/>
              </a:pPr>
              <a:t>‹nº›</a:t>
            </a:fld>
            <a:endParaRPr lang="pt-BR"/>
          </a:p>
        </p:txBody>
      </p:sp>
    </p:spTree>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5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sp>
        <p:nvSpPr>
          <p:cNvPr id="10" name="Retângulo 9"/>
          <p:cNvSpPr/>
          <p:nvPr/>
        </p:nvSpPr>
        <p:spPr>
          <a:xfrm>
            <a:off x="-159568" y="-171400"/>
            <a:ext cx="10225136" cy="7200800"/>
          </a:xfrm>
          <a:prstGeom prst="rect">
            <a:avLst/>
          </a:prstGeom>
          <a:solidFill>
            <a:srgbClr val="003300"/>
          </a:solidFill>
          <a:ln>
            <a:solidFill>
              <a:schemeClr val="bg1"/>
            </a:solidFill>
          </a:ln>
          <a:scene3d>
            <a:camera prst="orthographicFront"/>
            <a:lightRig rig="threePt" dir="t"/>
          </a:scene3d>
          <a:sp3d extrusionH="12700" contourW="12700">
            <a:bevelT/>
            <a:extrusionClr>
              <a:schemeClr val="bg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solidFill>
                <a:srgbClr val="FFFFFF"/>
              </a:solidFill>
              <a:cs typeface="Arial" charset="0"/>
            </a:endParaRPr>
          </a:p>
        </p:txBody>
      </p:sp>
      <p:cxnSp>
        <p:nvCxnSpPr>
          <p:cNvPr id="5" name="Conector reto 4"/>
          <p:cNvCxnSpPr/>
          <p:nvPr/>
        </p:nvCxnSpPr>
        <p:spPr>
          <a:xfrm>
            <a:off x="1560000" y="652463"/>
            <a:ext cx="6747199" cy="0"/>
          </a:xfrm>
          <a:prstGeom prst="line">
            <a:avLst/>
          </a:prstGeom>
          <a:ln w="38100" cmpd="dbl">
            <a:gradFill>
              <a:gsLst>
                <a:gs pos="0">
                  <a:srgbClr val="DDEBCF"/>
                </a:gs>
                <a:gs pos="50000">
                  <a:srgbClr val="9CB86E"/>
                </a:gs>
                <a:gs pos="100000">
                  <a:srgbClr val="156B13"/>
                </a:gs>
              </a:gsLst>
              <a:lin ang="5400000" scaled="0"/>
            </a:gradFill>
          </a:ln>
          <a:scene3d>
            <a:camera prst="orthographicFront"/>
            <a:lightRig rig="threePt" dir="t"/>
          </a:scene3d>
          <a:sp3d>
            <a:bevelT/>
            <a:bevelB/>
          </a:sp3d>
        </p:spPr>
        <p:style>
          <a:lnRef idx="1">
            <a:schemeClr val="accent1"/>
          </a:lnRef>
          <a:fillRef idx="0">
            <a:schemeClr val="accent1"/>
          </a:fillRef>
          <a:effectRef idx="0">
            <a:schemeClr val="accent1"/>
          </a:effectRef>
          <a:fontRef idx="minor">
            <a:schemeClr val="tx1"/>
          </a:fontRef>
        </p:style>
      </p:cxnSp>
      <p:cxnSp>
        <p:nvCxnSpPr>
          <p:cNvPr id="6" name="Conector reto 5"/>
          <p:cNvCxnSpPr/>
          <p:nvPr/>
        </p:nvCxnSpPr>
        <p:spPr>
          <a:xfrm>
            <a:off x="1560174" y="3455988"/>
            <a:ext cx="6747199" cy="0"/>
          </a:xfrm>
          <a:prstGeom prst="line">
            <a:avLst/>
          </a:prstGeom>
          <a:ln w="38100" cmpd="dbl">
            <a:gradFill>
              <a:gsLst>
                <a:gs pos="0">
                  <a:srgbClr val="DDEBCF"/>
                </a:gs>
                <a:gs pos="50000">
                  <a:srgbClr val="9CB86E"/>
                </a:gs>
                <a:gs pos="100000">
                  <a:srgbClr val="156B13"/>
                </a:gs>
              </a:gsLst>
              <a:lin ang="5400000" scaled="0"/>
            </a:gradFill>
          </a:ln>
          <a:scene3d>
            <a:camera prst="orthographicFront"/>
            <a:lightRig rig="threePt" dir="t"/>
          </a:scene3d>
          <a:sp3d>
            <a:bevelT/>
            <a:bevelB/>
          </a:sp3d>
        </p:spPr>
        <p:style>
          <a:lnRef idx="1">
            <a:schemeClr val="accent1"/>
          </a:lnRef>
          <a:fillRef idx="0">
            <a:schemeClr val="accent1"/>
          </a:fillRef>
          <a:effectRef idx="0">
            <a:schemeClr val="accent1"/>
          </a:effectRef>
          <a:fontRef idx="minor">
            <a:schemeClr val="tx1"/>
          </a:fontRef>
        </p:style>
      </p:cxnSp>
      <p:sp>
        <p:nvSpPr>
          <p:cNvPr id="9223" name="CaixaDeTexto 6"/>
          <p:cNvSpPr txBox="1">
            <a:spLocks noChangeArrowheads="1"/>
          </p:cNvSpPr>
          <p:nvPr/>
        </p:nvSpPr>
        <p:spPr bwMode="auto">
          <a:xfrm>
            <a:off x="1833563" y="1844675"/>
            <a:ext cx="6161087" cy="523875"/>
          </a:xfrm>
          <a:prstGeom prst="rect">
            <a:avLst/>
          </a:prstGeom>
          <a:noFill/>
          <a:ln w="9525">
            <a:noFill/>
            <a:miter lim="800000"/>
            <a:headEnd/>
            <a:tailEnd/>
          </a:ln>
        </p:spPr>
        <p:txBody>
          <a:bodyPr>
            <a:spAutoFit/>
          </a:bodyPr>
          <a:lstStyle/>
          <a:p>
            <a:endParaRPr lang="pt-BR" sz="2800" dirty="0">
              <a:solidFill>
                <a:srgbClr val="FAC090"/>
              </a:solidFill>
              <a:latin typeface="Arial Black" pitchFamily="34" charset="0"/>
            </a:endParaRPr>
          </a:p>
        </p:txBody>
      </p:sp>
      <p:sp>
        <p:nvSpPr>
          <p:cNvPr id="2050" name="Rectangle 2"/>
          <p:cNvSpPr>
            <a:spLocks noChangeArrowheads="1"/>
          </p:cNvSpPr>
          <p:nvPr/>
        </p:nvSpPr>
        <p:spPr bwMode="auto">
          <a:xfrm>
            <a:off x="662523" y="1755831"/>
            <a:ext cx="8502945" cy="1338828"/>
          </a:xfrm>
          <a:prstGeom prst="rect">
            <a:avLst/>
          </a:prstGeom>
          <a:noFill/>
          <a:ln w="9525">
            <a:noFill/>
            <a:miter lim="800000"/>
            <a:headEnd/>
            <a:tailEnd/>
          </a:ln>
          <a:effectLst/>
        </p:spPr>
        <p:txBody>
          <a:bodyPr anchor="ctr">
            <a:spAutoFit/>
          </a:bodyPr>
          <a:lstStyle/>
          <a:p>
            <a:pPr algn="ctr" fontAlgn="auto">
              <a:spcBef>
                <a:spcPts val="0"/>
              </a:spcBef>
              <a:spcAft>
                <a:spcPts val="600"/>
              </a:spcAft>
              <a:defRPr/>
            </a:pPr>
            <a:r>
              <a:rPr lang="pt-BR" sz="4000" b="1" dirty="0">
                <a:gradFill>
                  <a:gsLst>
                    <a:gs pos="0">
                      <a:srgbClr val="DDEBCF"/>
                    </a:gs>
                    <a:gs pos="50000">
                      <a:srgbClr val="9CB86E"/>
                    </a:gs>
                    <a:gs pos="100000">
                      <a:srgbClr val="156B13"/>
                    </a:gs>
                  </a:gsLst>
                  <a:lin ang="5400000" scaled="0"/>
                </a:gradFill>
                <a:latin typeface="Arial Black" pitchFamily="34" charset="0"/>
                <a:cs typeface="Times New Roman" pitchFamily="18" charset="0"/>
              </a:rPr>
              <a:t>DAVID CASTRO</a:t>
            </a:r>
          </a:p>
          <a:p>
            <a:pPr algn="ctr" fontAlgn="auto">
              <a:spcBef>
                <a:spcPts val="0"/>
              </a:spcBef>
              <a:spcAft>
                <a:spcPts val="0"/>
              </a:spcAft>
              <a:defRPr/>
            </a:pPr>
            <a:r>
              <a:rPr lang="pt-BR" sz="3600" b="1" dirty="0">
                <a:gradFill>
                  <a:gsLst>
                    <a:gs pos="0">
                      <a:srgbClr val="DDEBCF"/>
                    </a:gs>
                    <a:gs pos="50000">
                      <a:srgbClr val="9CB86E"/>
                    </a:gs>
                    <a:gs pos="100000">
                      <a:srgbClr val="156B13"/>
                    </a:gs>
                  </a:gsLst>
                  <a:lin ang="5400000" scaled="0"/>
                </a:gradFill>
                <a:latin typeface="Arial Black" pitchFamily="34" charset="0"/>
                <a:cs typeface="Times New Roman" pitchFamily="18" charset="0"/>
              </a:rPr>
              <a:t>Vida e Obra</a:t>
            </a:r>
            <a:r>
              <a:rPr lang="pt-BR" sz="3600" dirty="0">
                <a:gradFill>
                  <a:gsLst>
                    <a:gs pos="0">
                      <a:srgbClr val="DDEBCF"/>
                    </a:gs>
                    <a:gs pos="50000">
                      <a:srgbClr val="9CB86E"/>
                    </a:gs>
                    <a:gs pos="100000">
                      <a:srgbClr val="156B13"/>
                    </a:gs>
                  </a:gsLst>
                  <a:lin ang="5400000" scaled="0"/>
                </a:gradFill>
                <a:latin typeface="Arial Black" pitchFamily="34" charset="0"/>
                <a:cs typeface="Arial" pitchFamily="34" charset="0"/>
              </a:rPr>
              <a:t> </a:t>
            </a:r>
            <a:endParaRPr lang="pt-BR" sz="3600" dirty="0">
              <a:gradFill>
                <a:gsLst>
                  <a:gs pos="0">
                    <a:srgbClr val="DDEBCF"/>
                  </a:gs>
                  <a:gs pos="50000">
                    <a:srgbClr val="9CB86E"/>
                  </a:gs>
                  <a:gs pos="100000">
                    <a:srgbClr val="156B13"/>
                  </a:gs>
                </a:gsLst>
                <a:lin ang="5400000" scaled="0"/>
              </a:gradFill>
              <a:latin typeface="Arial Black" pitchFamily="34" charset="0"/>
              <a:cs typeface="+mn-cs"/>
            </a:endParaRPr>
          </a:p>
        </p:txBody>
      </p:sp>
      <p:sp>
        <p:nvSpPr>
          <p:cNvPr id="9225" name="CaixaDeTexto 9"/>
          <p:cNvSpPr txBox="1">
            <a:spLocks noChangeArrowheads="1"/>
          </p:cNvSpPr>
          <p:nvPr/>
        </p:nvSpPr>
        <p:spPr bwMode="auto">
          <a:xfrm>
            <a:off x="1281113" y="4365625"/>
            <a:ext cx="7529512" cy="461963"/>
          </a:xfrm>
          <a:prstGeom prst="rect">
            <a:avLst/>
          </a:prstGeom>
          <a:noFill/>
          <a:ln w="9525">
            <a:noFill/>
            <a:miter lim="800000"/>
            <a:headEnd/>
            <a:tailEnd/>
          </a:ln>
        </p:spPr>
        <p:txBody>
          <a:bodyPr>
            <a:spAutoFit/>
          </a:bodyPr>
          <a:lstStyle/>
          <a:p>
            <a:pPr algn="ctr"/>
            <a:r>
              <a:rPr lang="pt-BR" sz="2400" b="1" dirty="0">
                <a:solidFill>
                  <a:schemeClr val="bg1"/>
                </a:solidFill>
              </a:rPr>
              <a:t>Instituto Hahnemanniano George Galvão (IHGG)</a:t>
            </a:r>
          </a:p>
        </p:txBody>
      </p:sp>
      <p:sp>
        <p:nvSpPr>
          <p:cNvPr id="9226" name="CaixaDeTexto 10"/>
          <p:cNvSpPr txBox="1">
            <a:spLocks noChangeArrowheads="1"/>
          </p:cNvSpPr>
          <p:nvPr/>
        </p:nvSpPr>
        <p:spPr bwMode="auto">
          <a:xfrm>
            <a:off x="730250" y="5046663"/>
            <a:ext cx="8543925" cy="830262"/>
          </a:xfrm>
          <a:prstGeom prst="rect">
            <a:avLst/>
          </a:prstGeom>
          <a:noFill/>
          <a:ln w="9525">
            <a:noFill/>
            <a:miter lim="800000"/>
            <a:headEnd/>
            <a:tailEnd/>
          </a:ln>
        </p:spPr>
        <p:txBody>
          <a:bodyPr>
            <a:spAutoFit/>
          </a:bodyPr>
          <a:lstStyle/>
          <a:p>
            <a:pPr algn="ctr"/>
            <a:r>
              <a:rPr lang="pt-BR" sz="2400" b="1" dirty="0">
                <a:solidFill>
                  <a:schemeClr val="bg1"/>
                </a:solidFill>
              </a:rPr>
              <a:t>Grupo de Estudos Homeopáticos de São Paulo (GEHSP) “Benoit Mure”</a:t>
            </a:r>
          </a:p>
        </p:txBody>
      </p:sp>
      <p:sp>
        <p:nvSpPr>
          <p:cNvPr id="9227" name="CaixaDeTexto 11"/>
          <p:cNvSpPr txBox="1">
            <a:spLocks noChangeArrowheads="1"/>
          </p:cNvSpPr>
          <p:nvPr/>
        </p:nvSpPr>
        <p:spPr bwMode="auto">
          <a:xfrm>
            <a:off x="1754188" y="6197600"/>
            <a:ext cx="6240462" cy="830997"/>
          </a:xfrm>
          <a:prstGeom prst="rect">
            <a:avLst/>
          </a:prstGeom>
          <a:noFill/>
          <a:ln w="9525">
            <a:noFill/>
            <a:miter lim="800000"/>
            <a:headEnd/>
            <a:tailEnd/>
          </a:ln>
        </p:spPr>
        <p:txBody>
          <a:bodyPr>
            <a:spAutoFit/>
          </a:bodyPr>
          <a:lstStyle/>
          <a:p>
            <a:pPr algn="ctr"/>
            <a:r>
              <a:rPr lang="pt-BR" sz="2400" b="1" dirty="0">
                <a:solidFill>
                  <a:schemeClr val="bg1"/>
                </a:solidFill>
              </a:rPr>
              <a:t>Ana Amélia Campos Claro </a:t>
            </a:r>
            <a:r>
              <a:rPr lang="pt-BR" sz="2400" b="1" dirty="0" smtClean="0">
                <a:solidFill>
                  <a:schemeClr val="bg1"/>
                </a:solidFill>
              </a:rPr>
              <a:t>Olandim</a:t>
            </a:r>
          </a:p>
          <a:p>
            <a:pPr algn="ctr"/>
            <a:r>
              <a:rPr lang="pt-BR" sz="2400" b="1" dirty="0" smtClean="0">
                <a:solidFill>
                  <a:schemeClr val="bg1"/>
                </a:solidFill>
              </a:rPr>
              <a:t>Médica Homeopata</a:t>
            </a:r>
            <a:endParaRPr lang="pt-BR" sz="2400" b="1" dirty="0">
              <a:solidFill>
                <a:schemeClr val="bg1"/>
              </a:solidFill>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ixaDeTexto 9"/>
          <p:cNvSpPr txBox="1"/>
          <p:nvPr/>
        </p:nvSpPr>
        <p:spPr>
          <a:xfrm>
            <a:off x="5167315" y="332656"/>
            <a:ext cx="4622224" cy="707886"/>
          </a:xfrm>
          <a:prstGeom prst="rect">
            <a:avLst/>
          </a:prstGeom>
          <a:noFill/>
        </p:spPr>
        <p:txBody>
          <a:bodyPr wrap="square">
            <a:spAutoFit/>
          </a:bodyPr>
          <a:lstStyle/>
          <a:p>
            <a:pPr algn="r" fontAlgn="auto">
              <a:spcBef>
                <a:spcPts val="0"/>
              </a:spcBef>
              <a:spcAft>
                <a:spcPts val="0"/>
              </a:spcAft>
              <a:defRPr/>
            </a:pPr>
            <a:r>
              <a:rPr lang="pt-BR" sz="2000" dirty="0" smtClean="0">
                <a:solidFill>
                  <a:srgbClr val="005A00">
                    <a:alpha val="54902"/>
                  </a:srgbClr>
                </a:solidFill>
                <a:latin typeface="Arial Black" pitchFamily="34" charset="0"/>
                <a:cs typeface="+mn-cs"/>
              </a:rPr>
              <a:t>1º Período: Origem e Formação acadêmica</a:t>
            </a:r>
            <a:endParaRPr lang="pt-BR" sz="2000" dirty="0">
              <a:solidFill>
                <a:srgbClr val="005A00">
                  <a:alpha val="54902"/>
                </a:srgbClr>
              </a:solidFill>
              <a:latin typeface="Arial Black" pitchFamily="34" charset="0"/>
              <a:cs typeface="+mn-cs"/>
            </a:endParaRPr>
          </a:p>
        </p:txBody>
      </p:sp>
      <p:pic>
        <p:nvPicPr>
          <p:cNvPr id="45058" name="Picture 2" descr="Receituário.jpg"/>
          <p:cNvPicPr>
            <a:picLocks noChangeAspect="1" noChangeArrowheads="1"/>
          </p:cNvPicPr>
          <p:nvPr/>
        </p:nvPicPr>
        <p:blipFill>
          <a:blip r:embed="rId2" cstate="print"/>
          <a:srcRect b="77969"/>
          <a:stretch>
            <a:fillRect/>
          </a:stretch>
        </p:blipFill>
        <p:spPr bwMode="auto">
          <a:xfrm>
            <a:off x="3095612" y="2571744"/>
            <a:ext cx="5629275" cy="1771650"/>
          </a:xfrm>
          <a:prstGeom prst="rect">
            <a:avLst/>
          </a:prstGeom>
          <a:noFill/>
        </p:spPr>
      </p:pic>
      <p:pic>
        <p:nvPicPr>
          <p:cNvPr id="45057" name="Imagem 4" descr="Receituário.jpg"/>
          <p:cNvPicPr>
            <a:picLocks noChangeAspect="1" noChangeArrowheads="1"/>
          </p:cNvPicPr>
          <p:nvPr/>
        </p:nvPicPr>
        <p:blipFill>
          <a:blip r:embed="rId2" cstate="print"/>
          <a:srcRect t="87500"/>
          <a:stretch>
            <a:fillRect/>
          </a:stretch>
        </p:blipFill>
        <p:spPr bwMode="auto">
          <a:xfrm>
            <a:off x="3095612" y="4357694"/>
            <a:ext cx="5600700" cy="1000125"/>
          </a:xfrm>
          <a:prstGeom prst="rect">
            <a:avLst/>
          </a:prstGeom>
          <a:noFill/>
        </p:spPr>
      </p:pic>
      <p:sp>
        <p:nvSpPr>
          <p:cNvPr id="45059" name="Rectangle 3"/>
          <p:cNvSpPr>
            <a:spLocks noChangeArrowheads="1"/>
          </p:cNvSpPr>
          <p:nvPr/>
        </p:nvSpPr>
        <p:spPr bwMode="auto">
          <a:xfrm>
            <a:off x="0" y="0"/>
            <a:ext cx="9906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sz="11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Formado em Farm</a:t>
            </a:r>
            <a:r>
              <a:rPr kumimoji="0" lang="pt-BR" sz="1100" b="0" i="0" u="none" strike="noStrike" cap="none" normalizeH="0" baseline="0" dirty="0" smtClean="0">
                <a:ln>
                  <a:noFill/>
                </a:ln>
                <a:solidFill>
                  <a:srgbClr val="000000"/>
                </a:solidFill>
                <a:effectLst/>
                <a:latin typeface="Calibri"/>
                <a:ea typeface="Times New Roman" pitchFamily="18" charset="0"/>
                <a:cs typeface="Arial" pitchFamily="34" charset="0"/>
              </a:rPr>
              <a:t>á</a:t>
            </a:r>
            <a:r>
              <a:rPr kumimoji="0" lang="pt-BR" sz="11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cia:</a:t>
            </a:r>
            <a:endParaRPr kumimoji="0" lang="pt-BR"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pt-B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5060" name="Rectangle 4"/>
          <p:cNvSpPr>
            <a:spLocks noChangeArrowheads="1"/>
          </p:cNvSpPr>
          <p:nvPr/>
        </p:nvSpPr>
        <p:spPr bwMode="auto">
          <a:xfrm>
            <a:off x="0" y="2228850"/>
            <a:ext cx="9906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pt-B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5061" name="Rectangle 5"/>
          <p:cNvSpPr>
            <a:spLocks noChangeArrowheads="1"/>
          </p:cNvSpPr>
          <p:nvPr/>
        </p:nvSpPr>
        <p:spPr bwMode="auto">
          <a:xfrm>
            <a:off x="0" y="3228975"/>
            <a:ext cx="9906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pt-B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 name="CaixaDeTexto 10"/>
          <p:cNvSpPr txBox="1"/>
          <p:nvPr/>
        </p:nvSpPr>
        <p:spPr>
          <a:xfrm>
            <a:off x="3167050" y="2071678"/>
            <a:ext cx="4714908" cy="523220"/>
          </a:xfrm>
          <a:prstGeom prst="rect">
            <a:avLst/>
          </a:prstGeom>
          <a:noFill/>
        </p:spPr>
        <p:txBody>
          <a:bodyPr wrap="square" rtlCol="0">
            <a:spAutoFit/>
          </a:bodyPr>
          <a:lstStyle/>
          <a:p>
            <a:r>
              <a:rPr lang="pt-BR" sz="2800" b="1" dirty="0" smtClean="0">
                <a:solidFill>
                  <a:srgbClr val="006600"/>
                </a:solidFill>
              </a:rPr>
              <a:t>Formado em Farmácia</a:t>
            </a:r>
            <a:endParaRPr lang="pt-BR" sz="2800" b="1" dirty="0">
              <a:solidFill>
                <a:srgbClr val="006600"/>
              </a:solidFill>
            </a:endParaRPr>
          </a:p>
        </p:txBody>
      </p:sp>
      <p:sp>
        <p:nvSpPr>
          <p:cNvPr id="45062" name="Rectangle 6"/>
          <p:cNvSpPr>
            <a:spLocks noChangeArrowheads="1"/>
          </p:cNvSpPr>
          <p:nvPr/>
        </p:nvSpPr>
        <p:spPr bwMode="auto">
          <a:xfrm>
            <a:off x="0" y="0"/>
            <a:ext cx="9906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sz="11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Formado em Farm</a:t>
            </a:r>
            <a:r>
              <a:rPr kumimoji="0" lang="pt-BR" sz="1100" b="0" i="0" u="none" strike="noStrike" cap="none" normalizeH="0" baseline="0" dirty="0" smtClean="0">
                <a:ln>
                  <a:noFill/>
                </a:ln>
                <a:solidFill>
                  <a:srgbClr val="000000"/>
                </a:solidFill>
                <a:effectLst/>
                <a:latin typeface="Calibri"/>
                <a:ea typeface="Times New Roman" pitchFamily="18" charset="0"/>
                <a:cs typeface="Arial" pitchFamily="34" charset="0"/>
              </a:rPr>
              <a:t>á</a:t>
            </a:r>
            <a:r>
              <a:rPr kumimoji="0" lang="pt-BR" sz="11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cia:</a:t>
            </a:r>
            <a:endParaRPr kumimoji="0" lang="pt-B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5063" name="Rectangle 7"/>
          <p:cNvSpPr>
            <a:spLocks noChangeArrowheads="1"/>
          </p:cNvSpPr>
          <p:nvPr/>
        </p:nvSpPr>
        <p:spPr bwMode="auto">
          <a:xfrm>
            <a:off x="0" y="0"/>
            <a:ext cx="9906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sz="11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Formado em Farm</a:t>
            </a:r>
            <a:r>
              <a:rPr kumimoji="0" lang="pt-BR" sz="1100" b="0" i="0" u="none" strike="noStrike" cap="none" normalizeH="0" baseline="0" dirty="0" smtClean="0">
                <a:ln>
                  <a:noFill/>
                </a:ln>
                <a:solidFill>
                  <a:srgbClr val="000000"/>
                </a:solidFill>
                <a:effectLst/>
                <a:latin typeface="Calibri"/>
                <a:ea typeface="Times New Roman" pitchFamily="18" charset="0"/>
                <a:cs typeface="Arial" pitchFamily="34" charset="0"/>
              </a:rPr>
              <a:t>á</a:t>
            </a:r>
            <a:r>
              <a:rPr kumimoji="0" lang="pt-BR" sz="11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cia:</a:t>
            </a:r>
            <a:endParaRPr kumimoji="0" lang="pt-B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5064" name="Rectangle 8"/>
          <p:cNvSpPr>
            <a:spLocks noChangeArrowheads="1"/>
          </p:cNvSpPr>
          <p:nvPr/>
        </p:nvSpPr>
        <p:spPr bwMode="auto">
          <a:xfrm>
            <a:off x="0" y="0"/>
            <a:ext cx="9906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sz="11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Formado em Farm</a:t>
            </a:r>
            <a:r>
              <a:rPr kumimoji="0" lang="pt-BR" sz="1100" b="0" i="0" u="none" strike="noStrike" cap="none" normalizeH="0" baseline="0" dirty="0" smtClean="0">
                <a:ln>
                  <a:noFill/>
                </a:ln>
                <a:solidFill>
                  <a:srgbClr val="000000"/>
                </a:solidFill>
                <a:effectLst/>
                <a:latin typeface="Calibri"/>
                <a:ea typeface="Times New Roman" pitchFamily="18" charset="0"/>
                <a:cs typeface="Arial" pitchFamily="34" charset="0"/>
              </a:rPr>
              <a:t>á</a:t>
            </a:r>
            <a:r>
              <a:rPr kumimoji="0" lang="pt-BR" sz="11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cia:</a:t>
            </a:r>
            <a:endParaRPr kumimoji="0" lang="pt-B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5" name="CaixaDeTexto 14"/>
          <p:cNvSpPr txBox="1"/>
          <p:nvPr/>
        </p:nvSpPr>
        <p:spPr>
          <a:xfrm>
            <a:off x="5381628" y="5429264"/>
            <a:ext cx="2714644" cy="276999"/>
          </a:xfrm>
          <a:prstGeom prst="rect">
            <a:avLst/>
          </a:prstGeom>
          <a:noFill/>
        </p:spPr>
        <p:txBody>
          <a:bodyPr wrap="square" rtlCol="0">
            <a:spAutoFit/>
          </a:bodyPr>
          <a:lstStyle/>
          <a:p>
            <a:pPr algn="r"/>
            <a:r>
              <a:rPr lang="pt-BR" sz="1200" dirty="0" smtClean="0">
                <a:solidFill>
                  <a:srgbClr val="006600"/>
                </a:solidFill>
              </a:rPr>
              <a:t>Detalhe do receituário</a:t>
            </a:r>
            <a:endParaRPr lang="pt-BR" sz="1200" dirty="0">
              <a:solidFill>
                <a:srgbClr val="006600"/>
              </a:solidFill>
            </a:endParaRPr>
          </a:p>
        </p:txBody>
      </p:sp>
      <p:sp>
        <p:nvSpPr>
          <p:cNvPr id="17" name="CaixaDeTexto 16"/>
          <p:cNvSpPr txBox="1"/>
          <p:nvPr/>
        </p:nvSpPr>
        <p:spPr>
          <a:xfrm>
            <a:off x="3238488" y="4786322"/>
            <a:ext cx="1428760" cy="369332"/>
          </a:xfrm>
          <a:prstGeom prst="rect">
            <a:avLst/>
          </a:prstGeom>
          <a:noFill/>
          <a:ln>
            <a:solidFill>
              <a:srgbClr val="006600"/>
            </a:solidFill>
          </a:ln>
        </p:spPr>
        <p:txBody>
          <a:bodyPr wrap="square" rtlCol="0">
            <a:spAutoFit/>
          </a:bodyPr>
          <a:lstStyle/>
          <a:p>
            <a:endParaRPr lang="pt-BR"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ixaDeTexto 9"/>
          <p:cNvSpPr txBox="1"/>
          <p:nvPr/>
        </p:nvSpPr>
        <p:spPr>
          <a:xfrm>
            <a:off x="5167315" y="332656"/>
            <a:ext cx="4622224" cy="707886"/>
          </a:xfrm>
          <a:prstGeom prst="rect">
            <a:avLst/>
          </a:prstGeom>
          <a:noFill/>
        </p:spPr>
        <p:txBody>
          <a:bodyPr wrap="square">
            <a:spAutoFit/>
          </a:bodyPr>
          <a:lstStyle/>
          <a:p>
            <a:pPr algn="r" fontAlgn="auto">
              <a:spcBef>
                <a:spcPts val="0"/>
              </a:spcBef>
              <a:spcAft>
                <a:spcPts val="0"/>
              </a:spcAft>
              <a:defRPr/>
            </a:pPr>
            <a:r>
              <a:rPr lang="pt-BR" sz="2000" dirty="0" smtClean="0">
                <a:solidFill>
                  <a:srgbClr val="005A00">
                    <a:alpha val="54902"/>
                  </a:srgbClr>
                </a:solidFill>
                <a:latin typeface="Arial Black" pitchFamily="34" charset="0"/>
                <a:cs typeface="+mn-cs"/>
              </a:rPr>
              <a:t>1º Período: Origem e Formação acadêmica</a:t>
            </a:r>
            <a:endParaRPr lang="pt-BR" sz="2000" dirty="0">
              <a:solidFill>
                <a:srgbClr val="005A00">
                  <a:alpha val="54902"/>
                </a:srgbClr>
              </a:solidFill>
              <a:latin typeface="Arial Black" pitchFamily="34" charset="0"/>
              <a:cs typeface="+mn-cs"/>
            </a:endParaRPr>
          </a:p>
        </p:txBody>
      </p:sp>
      <p:pic>
        <p:nvPicPr>
          <p:cNvPr id="3" name="Imagem 2" descr="Jornalista.jpg"/>
          <p:cNvPicPr/>
          <p:nvPr/>
        </p:nvPicPr>
        <p:blipFill>
          <a:blip r:embed="rId2" cstate="print"/>
          <a:stretch>
            <a:fillRect/>
          </a:stretch>
        </p:blipFill>
        <p:spPr>
          <a:xfrm>
            <a:off x="2952736" y="2786058"/>
            <a:ext cx="6500858" cy="2357454"/>
          </a:xfrm>
          <a:prstGeom prst="rect">
            <a:avLst/>
          </a:prstGeom>
        </p:spPr>
      </p:pic>
      <p:sp>
        <p:nvSpPr>
          <p:cNvPr id="5" name="CaixaDeTexto 4"/>
          <p:cNvSpPr txBox="1"/>
          <p:nvPr/>
        </p:nvSpPr>
        <p:spPr>
          <a:xfrm>
            <a:off x="2952736" y="2357430"/>
            <a:ext cx="2571768" cy="523220"/>
          </a:xfrm>
          <a:prstGeom prst="rect">
            <a:avLst/>
          </a:prstGeom>
          <a:noFill/>
        </p:spPr>
        <p:txBody>
          <a:bodyPr wrap="square" rtlCol="0">
            <a:spAutoFit/>
          </a:bodyPr>
          <a:lstStyle/>
          <a:p>
            <a:r>
              <a:rPr lang="pt-BR" sz="2800" b="1" dirty="0" smtClean="0">
                <a:solidFill>
                  <a:srgbClr val="006600"/>
                </a:solidFill>
              </a:rPr>
              <a:t>Jornalista</a:t>
            </a:r>
            <a:endParaRPr lang="pt-BR" sz="2800" b="1" dirty="0">
              <a:solidFill>
                <a:srgbClr val="006600"/>
              </a:solidFill>
            </a:endParaRPr>
          </a:p>
        </p:txBody>
      </p:sp>
      <p:sp>
        <p:nvSpPr>
          <p:cNvPr id="6" name="CaixaDeTexto 5"/>
          <p:cNvSpPr txBox="1"/>
          <p:nvPr/>
        </p:nvSpPr>
        <p:spPr>
          <a:xfrm>
            <a:off x="5881694" y="4000504"/>
            <a:ext cx="2928958" cy="369332"/>
          </a:xfrm>
          <a:prstGeom prst="rect">
            <a:avLst/>
          </a:prstGeom>
          <a:noFill/>
          <a:ln>
            <a:solidFill>
              <a:srgbClr val="006600"/>
            </a:solidFill>
          </a:ln>
        </p:spPr>
        <p:txBody>
          <a:bodyPr wrap="square" rtlCol="0">
            <a:spAutoFit/>
          </a:bodyPr>
          <a:lstStyle/>
          <a:p>
            <a:endParaRPr lang="pt-BR"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ixaDeTexto 9"/>
          <p:cNvSpPr txBox="1"/>
          <p:nvPr/>
        </p:nvSpPr>
        <p:spPr>
          <a:xfrm>
            <a:off x="5167315" y="332656"/>
            <a:ext cx="4622224" cy="707886"/>
          </a:xfrm>
          <a:prstGeom prst="rect">
            <a:avLst/>
          </a:prstGeom>
          <a:noFill/>
        </p:spPr>
        <p:txBody>
          <a:bodyPr wrap="square">
            <a:spAutoFit/>
          </a:bodyPr>
          <a:lstStyle/>
          <a:p>
            <a:pPr algn="r" fontAlgn="auto">
              <a:spcBef>
                <a:spcPts val="0"/>
              </a:spcBef>
              <a:spcAft>
                <a:spcPts val="0"/>
              </a:spcAft>
              <a:defRPr/>
            </a:pPr>
            <a:r>
              <a:rPr lang="pt-BR" sz="2000" dirty="0" smtClean="0">
                <a:solidFill>
                  <a:srgbClr val="005A00">
                    <a:alpha val="54902"/>
                  </a:srgbClr>
                </a:solidFill>
                <a:latin typeface="Arial Black" pitchFamily="34" charset="0"/>
                <a:cs typeface="+mn-cs"/>
              </a:rPr>
              <a:t>1º Período: Origem e Formação acadêmica</a:t>
            </a:r>
            <a:endParaRPr lang="pt-BR" sz="2000" dirty="0">
              <a:solidFill>
                <a:srgbClr val="005A00">
                  <a:alpha val="54902"/>
                </a:srgbClr>
              </a:solidFill>
              <a:latin typeface="Arial Black" pitchFamily="34" charset="0"/>
              <a:cs typeface="+mn-cs"/>
            </a:endParaRPr>
          </a:p>
        </p:txBody>
      </p:sp>
      <p:sp>
        <p:nvSpPr>
          <p:cNvPr id="3" name="CaixaDeTexto 2"/>
          <p:cNvSpPr txBox="1"/>
          <p:nvPr/>
        </p:nvSpPr>
        <p:spPr>
          <a:xfrm>
            <a:off x="2309794" y="1951673"/>
            <a:ext cx="5286412" cy="3046988"/>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pt-BR" sz="3200" b="1" dirty="0" smtClean="0">
                <a:solidFill>
                  <a:schemeClr val="accent6">
                    <a:lumMod val="75000"/>
                  </a:schemeClr>
                </a:solidFill>
              </a:rPr>
              <a:t>Formou-se em Medicina </a:t>
            </a:r>
            <a:r>
              <a:rPr lang="pt-BR" sz="3200" b="1" dirty="0">
                <a:solidFill>
                  <a:schemeClr val="accent6">
                    <a:lumMod val="75000"/>
                  </a:schemeClr>
                </a:solidFill>
              </a:rPr>
              <a:t>na Escola de Medicina e Cirurgia do Instituto Hahnemanniano do Brasil no Rio de </a:t>
            </a:r>
            <a:r>
              <a:rPr lang="pt-BR" sz="3200" b="1" dirty="0" smtClean="0">
                <a:solidFill>
                  <a:schemeClr val="accent6">
                    <a:lumMod val="75000"/>
                  </a:schemeClr>
                </a:solidFill>
              </a:rPr>
              <a:t>Janeiro</a:t>
            </a:r>
          </a:p>
          <a:p>
            <a:r>
              <a:rPr lang="pt-BR" sz="3200" b="1" dirty="0" smtClean="0">
                <a:solidFill>
                  <a:schemeClr val="accent6">
                    <a:lumMod val="75000"/>
                  </a:schemeClr>
                </a:solidFill>
              </a:rPr>
              <a:t>em </a:t>
            </a:r>
            <a:r>
              <a:rPr lang="pt-BR" sz="3200" b="1" dirty="0">
                <a:solidFill>
                  <a:schemeClr val="accent6">
                    <a:lumMod val="75000"/>
                  </a:schemeClr>
                </a:solidFill>
              </a:rPr>
              <a:t>16/12/1938 e </a:t>
            </a:r>
            <a:r>
              <a:rPr lang="pt-BR" sz="3200" b="1" dirty="0" smtClean="0">
                <a:solidFill>
                  <a:schemeClr val="accent6">
                    <a:lumMod val="75000"/>
                  </a:schemeClr>
                </a:solidFill>
              </a:rPr>
              <a:t>em Homeopatia </a:t>
            </a:r>
            <a:r>
              <a:rPr lang="pt-BR" sz="3200" b="1" dirty="0">
                <a:solidFill>
                  <a:schemeClr val="accent6">
                    <a:lumMod val="75000"/>
                  </a:schemeClr>
                </a:solidFill>
              </a:rPr>
              <a:t>em 31/05/1939</a:t>
            </a:r>
            <a:r>
              <a:rPr lang="pt-BR" sz="3200" b="1" dirty="0" smtClean="0">
                <a:solidFill>
                  <a:schemeClr val="accent6">
                    <a:lumMod val="75000"/>
                  </a:schemeClr>
                </a:solidFill>
              </a:rPr>
              <a:t>.</a:t>
            </a:r>
            <a:endParaRPr lang="pt-BR" sz="32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ixaDeTexto 9"/>
          <p:cNvSpPr txBox="1"/>
          <p:nvPr/>
        </p:nvSpPr>
        <p:spPr>
          <a:xfrm>
            <a:off x="5167315" y="332656"/>
            <a:ext cx="4622224" cy="707886"/>
          </a:xfrm>
          <a:prstGeom prst="rect">
            <a:avLst/>
          </a:prstGeom>
          <a:noFill/>
        </p:spPr>
        <p:txBody>
          <a:bodyPr wrap="square">
            <a:spAutoFit/>
          </a:bodyPr>
          <a:lstStyle/>
          <a:p>
            <a:pPr algn="r" fontAlgn="auto">
              <a:spcBef>
                <a:spcPts val="0"/>
              </a:spcBef>
              <a:spcAft>
                <a:spcPts val="0"/>
              </a:spcAft>
              <a:defRPr/>
            </a:pPr>
            <a:r>
              <a:rPr lang="pt-BR" sz="2000" dirty="0" smtClean="0">
                <a:solidFill>
                  <a:srgbClr val="005A00">
                    <a:alpha val="54902"/>
                  </a:srgbClr>
                </a:solidFill>
                <a:latin typeface="Arial Black" pitchFamily="34" charset="0"/>
                <a:cs typeface="+mn-cs"/>
              </a:rPr>
              <a:t>1º Período: Origem e Formação acadêmica</a:t>
            </a:r>
            <a:endParaRPr lang="pt-BR" sz="2000" dirty="0">
              <a:solidFill>
                <a:srgbClr val="005A00">
                  <a:alpha val="54902"/>
                </a:srgbClr>
              </a:solidFill>
              <a:latin typeface="Arial Black" pitchFamily="34" charset="0"/>
              <a:cs typeface="+mn-cs"/>
            </a:endParaRPr>
          </a:p>
        </p:txBody>
      </p:sp>
      <p:pic>
        <p:nvPicPr>
          <p:cNvPr id="4" name="Imagem 3" descr="digitalizar0044.jpg"/>
          <p:cNvPicPr>
            <a:picLocks noChangeAspect="1"/>
          </p:cNvPicPr>
          <p:nvPr/>
        </p:nvPicPr>
        <p:blipFill>
          <a:blip r:embed="rId2" cstate="print"/>
          <a:stretch>
            <a:fillRect/>
          </a:stretch>
        </p:blipFill>
        <p:spPr>
          <a:xfrm>
            <a:off x="2381232" y="1428736"/>
            <a:ext cx="6715172" cy="4887967"/>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ixaDeTexto 9"/>
          <p:cNvSpPr txBox="1"/>
          <p:nvPr/>
        </p:nvSpPr>
        <p:spPr>
          <a:xfrm>
            <a:off x="5167315" y="332656"/>
            <a:ext cx="4622224" cy="707886"/>
          </a:xfrm>
          <a:prstGeom prst="rect">
            <a:avLst/>
          </a:prstGeom>
          <a:noFill/>
        </p:spPr>
        <p:txBody>
          <a:bodyPr wrap="square">
            <a:spAutoFit/>
          </a:bodyPr>
          <a:lstStyle/>
          <a:p>
            <a:pPr algn="r" fontAlgn="auto">
              <a:spcBef>
                <a:spcPts val="0"/>
              </a:spcBef>
              <a:spcAft>
                <a:spcPts val="0"/>
              </a:spcAft>
              <a:defRPr/>
            </a:pPr>
            <a:r>
              <a:rPr lang="pt-BR" sz="2000" dirty="0" smtClean="0">
                <a:solidFill>
                  <a:srgbClr val="005A00">
                    <a:alpha val="54902"/>
                  </a:srgbClr>
                </a:solidFill>
                <a:latin typeface="Arial Black" pitchFamily="34" charset="0"/>
                <a:cs typeface="+mn-cs"/>
              </a:rPr>
              <a:t>1º Período: Origem e Formação acadêmica</a:t>
            </a:r>
            <a:endParaRPr lang="pt-BR" sz="2000" dirty="0">
              <a:solidFill>
                <a:srgbClr val="005A00">
                  <a:alpha val="54902"/>
                </a:srgbClr>
              </a:solidFill>
              <a:latin typeface="Arial Black" pitchFamily="34" charset="0"/>
              <a:cs typeface="+mn-cs"/>
            </a:endParaRPr>
          </a:p>
        </p:txBody>
      </p:sp>
      <p:pic>
        <p:nvPicPr>
          <p:cNvPr id="3" name="Imagem 2" descr="Diploma Médico.jpg"/>
          <p:cNvPicPr/>
          <p:nvPr/>
        </p:nvPicPr>
        <p:blipFill>
          <a:blip r:embed="rId3" cstate="print">
            <a:grayscl/>
          </a:blip>
          <a:stretch>
            <a:fillRect/>
          </a:stretch>
        </p:blipFill>
        <p:spPr>
          <a:xfrm>
            <a:off x="1595414" y="1000108"/>
            <a:ext cx="8310586" cy="5857892"/>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ixaDeTexto 9"/>
          <p:cNvSpPr txBox="1"/>
          <p:nvPr/>
        </p:nvSpPr>
        <p:spPr>
          <a:xfrm>
            <a:off x="5167315" y="332656"/>
            <a:ext cx="4622224" cy="707886"/>
          </a:xfrm>
          <a:prstGeom prst="rect">
            <a:avLst/>
          </a:prstGeom>
          <a:noFill/>
        </p:spPr>
        <p:txBody>
          <a:bodyPr wrap="square">
            <a:spAutoFit/>
          </a:bodyPr>
          <a:lstStyle/>
          <a:p>
            <a:pPr algn="r" fontAlgn="auto">
              <a:spcBef>
                <a:spcPts val="0"/>
              </a:spcBef>
              <a:spcAft>
                <a:spcPts val="0"/>
              </a:spcAft>
              <a:defRPr/>
            </a:pPr>
            <a:r>
              <a:rPr lang="pt-BR" sz="2000" dirty="0" smtClean="0">
                <a:solidFill>
                  <a:srgbClr val="005A00">
                    <a:alpha val="54902"/>
                  </a:srgbClr>
                </a:solidFill>
                <a:latin typeface="Arial Black" pitchFamily="34" charset="0"/>
                <a:cs typeface="+mn-cs"/>
              </a:rPr>
              <a:t>1º Período: Origem e Formação acadêmica</a:t>
            </a:r>
            <a:endParaRPr lang="pt-BR" sz="2000" dirty="0">
              <a:solidFill>
                <a:srgbClr val="005A00">
                  <a:alpha val="54902"/>
                </a:srgbClr>
              </a:solidFill>
              <a:latin typeface="Arial Black" pitchFamily="34" charset="0"/>
              <a:cs typeface="+mn-cs"/>
            </a:endParaRPr>
          </a:p>
        </p:txBody>
      </p:sp>
      <p:sp>
        <p:nvSpPr>
          <p:cNvPr id="3" name="CaixaDeTexto 2"/>
          <p:cNvSpPr txBox="1"/>
          <p:nvPr/>
        </p:nvSpPr>
        <p:spPr>
          <a:xfrm>
            <a:off x="1595414" y="1285860"/>
            <a:ext cx="8310586" cy="4955203"/>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pt-BR" sz="2000" b="1" dirty="0">
                <a:solidFill>
                  <a:srgbClr val="006600"/>
                </a:solidFill>
              </a:rPr>
              <a:t>Professores: </a:t>
            </a:r>
            <a:endParaRPr lang="pt-BR" sz="2000" b="1" dirty="0" smtClean="0">
              <a:solidFill>
                <a:srgbClr val="006600"/>
              </a:solidFill>
            </a:endParaRPr>
          </a:p>
          <a:p>
            <a:endParaRPr lang="pt-BR" sz="2000" b="1" dirty="0">
              <a:solidFill>
                <a:srgbClr val="006600"/>
              </a:solidFill>
            </a:endParaRPr>
          </a:p>
          <a:p>
            <a:r>
              <a:rPr lang="pt-BR" sz="2000" b="1" dirty="0">
                <a:solidFill>
                  <a:srgbClr val="006600"/>
                </a:solidFill>
              </a:rPr>
              <a:t>Sylvio Braga e Costa – Matéria Médica Homeopática (1900 – 1962</a:t>
            </a:r>
            <a:r>
              <a:rPr lang="pt-BR" sz="2000" b="1" dirty="0" smtClean="0">
                <a:solidFill>
                  <a:srgbClr val="006600"/>
                </a:solidFill>
              </a:rPr>
              <a:t>)</a:t>
            </a:r>
          </a:p>
          <a:p>
            <a:endParaRPr lang="pt-BR" sz="2000" b="1" dirty="0">
              <a:solidFill>
                <a:srgbClr val="006600"/>
              </a:solidFill>
            </a:endParaRPr>
          </a:p>
          <a:p>
            <a:r>
              <a:rPr lang="pt-BR" sz="2000" b="1" dirty="0">
                <a:solidFill>
                  <a:srgbClr val="006600"/>
                </a:solidFill>
              </a:rPr>
              <a:t>Jorge do Amaral Murtinho – Terapêutica Homeopática e </a:t>
            </a:r>
            <a:r>
              <a:rPr lang="pt-BR" sz="2000" b="1" dirty="0" smtClean="0">
                <a:solidFill>
                  <a:srgbClr val="006600"/>
                </a:solidFill>
              </a:rPr>
              <a:t>Diretor</a:t>
            </a:r>
          </a:p>
          <a:p>
            <a:endParaRPr lang="pt-BR" sz="2000" b="1" dirty="0">
              <a:solidFill>
                <a:srgbClr val="006600"/>
              </a:solidFill>
            </a:endParaRPr>
          </a:p>
          <a:p>
            <a:r>
              <a:rPr lang="pt-BR" sz="2000" b="1" dirty="0">
                <a:solidFill>
                  <a:srgbClr val="006600"/>
                </a:solidFill>
              </a:rPr>
              <a:t>José Emgydio Rodrigues Galhardo - Matéria Médica Homeopática </a:t>
            </a:r>
            <a:r>
              <a:rPr lang="pt-BR" b="1" dirty="0">
                <a:solidFill>
                  <a:srgbClr val="006600"/>
                </a:solidFill>
              </a:rPr>
              <a:t>(</a:t>
            </a:r>
            <a:r>
              <a:rPr lang="pt-BR" b="1" dirty="0" smtClean="0">
                <a:solidFill>
                  <a:srgbClr val="006600"/>
                </a:solidFill>
              </a:rPr>
              <a:t>1876/1942)</a:t>
            </a:r>
          </a:p>
          <a:p>
            <a:endParaRPr lang="pt-BR" b="1" dirty="0">
              <a:solidFill>
                <a:srgbClr val="006600"/>
              </a:solidFill>
            </a:endParaRPr>
          </a:p>
          <a:p>
            <a:r>
              <a:rPr lang="pt-BR" sz="2000" b="1" dirty="0">
                <a:solidFill>
                  <a:srgbClr val="006600"/>
                </a:solidFill>
              </a:rPr>
              <a:t>Mario de Magalhães </a:t>
            </a:r>
            <a:r>
              <a:rPr lang="pt-BR" sz="2000" b="1" dirty="0" err="1">
                <a:solidFill>
                  <a:srgbClr val="006600"/>
                </a:solidFill>
              </a:rPr>
              <a:t>Pêcego</a:t>
            </a:r>
            <a:r>
              <a:rPr lang="pt-BR" sz="2000" b="1" dirty="0">
                <a:solidFill>
                  <a:srgbClr val="006600"/>
                </a:solidFill>
              </a:rPr>
              <a:t> - Matéria Médica </a:t>
            </a:r>
            <a:r>
              <a:rPr lang="pt-BR" sz="2000" b="1" dirty="0" smtClean="0">
                <a:solidFill>
                  <a:srgbClr val="006600"/>
                </a:solidFill>
              </a:rPr>
              <a:t>Homeopática</a:t>
            </a:r>
          </a:p>
          <a:p>
            <a:endParaRPr lang="pt-BR" sz="2000" b="1" dirty="0">
              <a:solidFill>
                <a:srgbClr val="006600"/>
              </a:solidFill>
            </a:endParaRPr>
          </a:p>
          <a:p>
            <a:r>
              <a:rPr lang="pt-BR" sz="2000" b="1" dirty="0" err="1">
                <a:solidFill>
                  <a:srgbClr val="006600"/>
                </a:solidFill>
              </a:rPr>
              <a:t>Tullio</a:t>
            </a:r>
            <a:r>
              <a:rPr lang="pt-BR" sz="2000" b="1" dirty="0">
                <a:solidFill>
                  <a:srgbClr val="006600"/>
                </a:solidFill>
              </a:rPr>
              <a:t> de Sabóia Chaves – Clinica Médica </a:t>
            </a:r>
            <a:r>
              <a:rPr lang="pt-BR" sz="2000" b="1" dirty="0" smtClean="0">
                <a:solidFill>
                  <a:srgbClr val="006600"/>
                </a:solidFill>
              </a:rPr>
              <a:t>Homeopática</a:t>
            </a:r>
          </a:p>
          <a:p>
            <a:endParaRPr lang="pt-BR" sz="2000" b="1" dirty="0">
              <a:solidFill>
                <a:srgbClr val="006600"/>
              </a:solidFill>
            </a:endParaRPr>
          </a:p>
          <a:p>
            <a:r>
              <a:rPr lang="pt-BR" sz="2000" b="1" dirty="0">
                <a:solidFill>
                  <a:srgbClr val="006600"/>
                </a:solidFill>
              </a:rPr>
              <a:t>Alberto Soares de Meirelles – Clinica Médica </a:t>
            </a:r>
            <a:r>
              <a:rPr lang="pt-BR" sz="2000" b="1" dirty="0" smtClean="0">
                <a:solidFill>
                  <a:srgbClr val="006600"/>
                </a:solidFill>
              </a:rPr>
              <a:t>Homeopática</a:t>
            </a:r>
          </a:p>
          <a:p>
            <a:endParaRPr lang="pt-BR" sz="2000" b="1" dirty="0">
              <a:solidFill>
                <a:srgbClr val="006600"/>
              </a:solidFill>
            </a:endParaRPr>
          </a:p>
          <a:p>
            <a:r>
              <a:rPr lang="pt-BR" sz="2000" b="1" dirty="0" err="1">
                <a:solidFill>
                  <a:srgbClr val="006600"/>
                </a:solidFill>
              </a:rPr>
              <a:t>Kamil</a:t>
            </a:r>
            <a:r>
              <a:rPr lang="pt-BR" sz="2000" b="1" dirty="0">
                <a:solidFill>
                  <a:srgbClr val="006600"/>
                </a:solidFill>
              </a:rPr>
              <a:t> </a:t>
            </a:r>
            <a:r>
              <a:rPr lang="pt-BR" sz="2000" b="1" dirty="0" err="1">
                <a:solidFill>
                  <a:srgbClr val="006600"/>
                </a:solidFill>
              </a:rPr>
              <a:t>Curi</a:t>
            </a:r>
            <a:r>
              <a:rPr lang="pt-BR" sz="2000" b="1" dirty="0">
                <a:solidFill>
                  <a:srgbClr val="006600"/>
                </a:solidFill>
              </a:rPr>
              <a:t> – Terapêutica Clínica Homeopática</a:t>
            </a:r>
          </a:p>
          <a:p>
            <a:endParaRPr lang="pt-BR"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ixaDeTexto 9"/>
          <p:cNvSpPr txBox="1"/>
          <p:nvPr/>
        </p:nvSpPr>
        <p:spPr>
          <a:xfrm>
            <a:off x="5167315" y="332656"/>
            <a:ext cx="4622224" cy="707886"/>
          </a:xfrm>
          <a:prstGeom prst="rect">
            <a:avLst/>
          </a:prstGeom>
          <a:noFill/>
        </p:spPr>
        <p:txBody>
          <a:bodyPr wrap="square">
            <a:spAutoFit/>
          </a:bodyPr>
          <a:lstStyle/>
          <a:p>
            <a:pPr algn="r" fontAlgn="auto">
              <a:spcBef>
                <a:spcPts val="0"/>
              </a:spcBef>
              <a:spcAft>
                <a:spcPts val="0"/>
              </a:spcAft>
              <a:defRPr/>
            </a:pPr>
            <a:r>
              <a:rPr lang="pt-BR" sz="2000" dirty="0" smtClean="0">
                <a:solidFill>
                  <a:srgbClr val="005A00">
                    <a:alpha val="54902"/>
                  </a:srgbClr>
                </a:solidFill>
                <a:latin typeface="Arial Black" pitchFamily="34" charset="0"/>
                <a:cs typeface="+mn-cs"/>
              </a:rPr>
              <a:t>1º Período: Origem e Formação acadêmica</a:t>
            </a:r>
            <a:endParaRPr lang="pt-BR" sz="2000" dirty="0">
              <a:solidFill>
                <a:srgbClr val="005A00">
                  <a:alpha val="54902"/>
                </a:srgbClr>
              </a:solidFill>
              <a:latin typeface="Arial Black" pitchFamily="34" charset="0"/>
              <a:cs typeface="+mn-cs"/>
            </a:endParaRPr>
          </a:p>
        </p:txBody>
      </p:sp>
      <p:pic>
        <p:nvPicPr>
          <p:cNvPr id="6" name="Imagem 5" descr="digitalizar0016.jpg"/>
          <p:cNvPicPr/>
          <p:nvPr/>
        </p:nvPicPr>
        <p:blipFill>
          <a:blip r:embed="rId2" cstate="print"/>
          <a:srcRect r="1815" b="2701"/>
          <a:stretch>
            <a:fillRect/>
          </a:stretch>
        </p:blipFill>
        <p:spPr>
          <a:xfrm>
            <a:off x="1595414" y="1143008"/>
            <a:ext cx="8310586" cy="5786454"/>
          </a:xfrm>
          <a:prstGeom prst="rect">
            <a:avLst/>
          </a:prstGeom>
        </p:spPr>
      </p:pic>
      <p:sp>
        <p:nvSpPr>
          <p:cNvPr id="7" name="CaixaDeTexto 6"/>
          <p:cNvSpPr txBox="1"/>
          <p:nvPr/>
        </p:nvSpPr>
        <p:spPr>
          <a:xfrm>
            <a:off x="1738290" y="2285992"/>
            <a:ext cx="1000132" cy="461665"/>
          </a:xfrm>
          <a:prstGeom prst="rect">
            <a:avLst/>
          </a:prstGeom>
          <a:noFill/>
        </p:spPr>
        <p:txBody>
          <a:bodyPr wrap="square" rtlCol="0">
            <a:spAutoFit/>
          </a:bodyPr>
          <a:lstStyle/>
          <a:p>
            <a:pPr algn="r"/>
            <a:r>
              <a:rPr lang="pt-BR" sz="1200" b="1" dirty="0" smtClean="0"/>
              <a:t>David Castro</a:t>
            </a:r>
            <a:endParaRPr lang="pt-BR" sz="1200" b="1"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1802500" y="2714620"/>
            <a:ext cx="7452681" cy="1231106"/>
          </a:xfrm>
          <a:prstGeom prst="rect">
            <a:avLst/>
          </a:prstGeom>
          <a:noFill/>
        </p:spPr>
        <p:txBody>
          <a:bodyPr wrap="none" rtlCol="0">
            <a:spAutoFit/>
          </a:bodyPr>
          <a:lstStyle/>
          <a:p>
            <a:r>
              <a:rPr lang="pt-BR" sz="2800" b="1" dirty="0" smtClean="0">
                <a:solidFill>
                  <a:schemeClr val="accent6">
                    <a:lumMod val="75000"/>
                  </a:schemeClr>
                </a:solidFill>
              </a:rPr>
              <a:t>2º - Período:</a:t>
            </a:r>
          </a:p>
          <a:p>
            <a:r>
              <a:rPr lang="pt-BR" sz="2800" b="1" dirty="0" smtClean="0">
                <a:solidFill>
                  <a:schemeClr val="accent6">
                    <a:lumMod val="75000"/>
                  </a:schemeClr>
                </a:solidFill>
              </a:rPr>
              <a:t>Propagação do Saber Homeopático no Sul</a:t>
            </a:r>
          </a:p>
          <a:p>
            <a:endParaRPr lang="pt-BR"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ixaDeTexto 9"/>
          <p:cNvSpPr txBox="1"/>
          <p:nvPr/>
        </p:nvSpPr>
        <p:spPr>
          <a:xfrm>
            <a:off x="5167315" y="332656"/>
            <a:ext cx="4622224" cy="707886"/>
          </a:xfrm>
          <a:prstGeom prst="rect">
            <a:avLst/>
          </a:prstGeom>
          <a:noFill/>
        </p:spPr>
        <p:txBody>
          <a:bodyPr wrap="square">
            <a:spAutoFit/>
          </a:bodyPr>
          <a:lstStyle/>
          <a:p>
            <a:pPr algn="r" fontAlgn="auto">
              <a:spcBef>
                <a:spcPts val="0"/>
              </a:spcBef>
              <a:spcAft>
                <a:spcPts val="0"/>
              </a:spcAft>
              <a:defRPr/>
            </a:pPr>
            <a:r>
              <a:rPr lang="pt-BR" sz="2000" dirty="0">
                <a:solidFill>
                  <a:srgbClr val="005A00">
                    <a:alpha val="54902"/>
                  </a:srgbClr>
                </a:solidFill>
                <a:latin typeface="Arial Black" pitchFamily="34" charset="0"/>
                <a:cs typeface="+mn-cs"/>
              </a:rPr>
              <a:t>2</a:t>
            </a:r>
            <a:r>
              <a:rPr lang="pt-BR" sz="2000" dirty="0" smtClean="0">
                <a:solidFill>
                  <a:srgbClr val="005A00">
                    <a:alpha val="54902"/>
                  </a:srgbClr>
                </a:solidFill>
                <a:latin typeface="Arial Black" pitchFamily="34" charset="0"/>
                <a:cs typeface="+mn-cs"/>
              </a:rPr>
              <a:t>º Período: Propagação do Saber Homeopático no Sul</a:t>
            </a:r>
            <a:endParaRPr lang="pt-BR" sz="2000" dirty="0">
              <a:solidFill>
                <a:srgbClr val="005A00">
                  <a:alpha val="54902"/>
                </a:srgbClr>
              </a:solidFill>
              <a:latin typeface="Arial Black" pitchFamily="34" charset="0"/>
              <a:cs typeface="+mn-cs"/>
            </a:endParaRPr>
          </a:p>
        </p:txBody>
      </p:sp>
      <p:sp>
        <p:nvSpPr>
          <p:cNvPr id="4" name="CaixaDeTexto 3"/>
          <p:cNvSpPr txBox="1"/>
          <p:nvPr/>
        </p:nvSpPr>
        <p:spPr>
          <a:xfrm>
            <a:off x="1881166" y="1928802"/>
            <a:ext cx="7715303" cy="360098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pt-BR" sz="3000" b="1" dirty="0" smtClean="0">
                <a:solidFill>
                  <a:schemeClr val="accent6">
                    <a:lumMod val="75000"/>
                  </a:schemeClr>
                </a:solidFill>
              </a:rPr>
              <a:t>Após se formar, mudou-se para Porto Alegre.</a:t>
            </a:r>
          </a:p>
          <a:p>
            <a:endParaRPr lang="pt-BR" sz="3000" b="1" dirty="0" smtClean="0">
              <a:solidFill>
                <a:schemeClr val="accent6">
                  <a:lumMod val="75000"/>
                </a:schemeClr>
              </a:solidFill>
            </a:endParaRPr>
          </a:p>
          <a:p>
            <a:r>
              <a:rPr lang="pt-BR" sz="3000" b="1" dirty="0" smtClean="0">
                <a:solidFill>
                  <a:schemeClr val="accent6">
                    <a:lumMod val="75000"/>
                  </a:schemeClr>
                </a:solidFill>
              </a:rPr>
              <a:t>Em 17/04/1941, foi fundada a Liga Homeopática do Rio Grande do Sul (LHRS).</a:t>
            </a:r>
          </a:p>
          <a:p>
            <a:endParaRPr lang="pt-BR" sz="3000" b="1" dirty="0" smtClean="0">
              <a:solidFill>
                <a:schemeClr val="accent6">
                  <a:lumMod val="75000"/>
                </a:schemeClr>
              </a:solidFill>
            </a:endParaRPr>
          </a:p>
          <a:p>
            <a:r>
              <a:rPr lang="pt-BR" sz="3000" b="1" dirty="0" smtClean="0">
                <a:solidFill>
                  <a:schemeClr val="accent6">
                    <a:lumMod val="75000"/>
                  </a:schemeClr>
                </a:solidFill>
              </a:rPr>
              <a:t>Dr. David Castro foi seu diretor de propaganda  no período de 1941 a 1955.</a:t>
            </a:r>
          </a:p>
          <a:p>
            <a:endParaRPr lang="pt-BR"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ixaDeTexto 9"/>
          <p:cNvSpPr txBox="1"/>
          <p:nvPr/>
        </p:nvSpPr>
        <p:spPr>
          <a:xfrm>
            <a:off x="5167315" y="332656"/>
            <a:ext cx="4622224" cy="707886"/>
          </a:xfrm>
          <a:prstGeom prst="rect">
            <a:avLst/>
          </a:prstGeom>
          <a:noFill/>
        </p:spPr>
        <p:txBody>
          <a:bodyPr wrap="square">
            <a:spAutoFit/>
          </a:bodyPr>
          <a:lstStyle/>
          <a:p>
            <a:pPr algn="r" fontAlgn="auto">
              <a:spcBef>
                <a:spcPts val="0"/>
              </a:spcBef>
              <a:spcAft>
                <a:spcPts val="0"/>
              </a:spcAft>
              <a:defRPr/>
            </a:pPr>
            <a:r>
              <a:rPr lang="pt-BR" sz="2000" dirty="0">
                <a:solidFill>
                  <a:srgbClr val="005A00">
                    <a:alpha val="54902"/>
                  </a:srgbClr>
                </a:solidFill>
                <a:latin typeface="Arial Black" pitchFamily="34" charset="0"/>
                <a:cs typeface="+mn-cs"/>
              </a:rPr>
              <a:t>2</a:t>
            </a:r>
            <a:r>
              <a:rPr lang="pt-BR" sz="2000" dirty="0" smtClean="0">
                <a:solidFill>
                  <a:srgbClr val="005A00">
                    <a:alpha val="54902"/>
                  </a:srgbClr>
                </a:solidFill>
                <a:latin typeface="Arial Black" pitchFamily="34" charset="0"/>
                <a:cs typeface="+mn-cs"/>
              </a:rPr>
              <a:t>º Período: Propagação do Saber Homeopático no Sul</a:t>
            </a:r>
            <a:endParaRPr lang="pt-BR" sz="2000" dirty="0">
              <a:solidFill>
                <a:srgbClr val="005A00">
                  <a:alpha val="54902"/>
                </a:srgbClr>
              </a:solidFill>
              <a:latin typeface="Arial Black" pitchFamily="34" charset="0"/>
              <a:cs typeface="+mn-cs"/>
            </a:endParaRPr>
          </a:p>
        </p:txBody>
      </p:sp>
      <p:sp>
        <p:nvSpPr>
          <p:cNvPr id="3" name="CaixaDeTexto 2"/>
          <p:cNvSpPr txBox="1"/>
          <p:nvPr/>
        </p:nvSpPr>
        <p:spPr>
          <a:xfrm>
            <a:off x="2166918" y="1142984"/>
            <a:ext cx="7143800" cy="563231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pt-BR" sz="3000" b="1" dirty="0" smtClean="0">
                <a:solidFill>
                  <a:schemeClr val="accent6">
                    <a:lumMod val="75000"/>
                  </a:schemeClr>
                </a:solidFill>
              </a:rPr>
              <a:t>Até os anos 40 a homeopatia brasileira já havia sofrido repetidas derrotas no plano acadêmico, entre elas:</a:t>
            </a:r>
          </a:p>
          <a:p>
            <a:endParaRPr lang="pt-BR" sz="3000" b="1" dirty="0" smtClean="0">
              <a:solidFill>
                <a:schemeClr val="accent6">
                  <a:lumMod val="75000"/>
                </a:schemeClr>
              </a:solidFill>
            </a:endParaRPr>
          </a:p>
          <a:p>
            <a:pPr lvl="0">
              <a:buFont typeface="Arial" pitchFamily="34" charset="0"/>
              <a:buChar char="•"/>
            </a:pPr>
            <a:r>
              <a:rPr lang="pt-BR" sz="3000" b="1" dirty="0" smtClean="0">
                <a:solidFill>
                  <a:schemeClr val="accent6">
                    <a:lumMod val="75000"/>
                  </a:schemeClr>
                </a:solidFill>
              </a:rPr>
              <a:t> 1924 a exigência que a Escola Homeopática do IHB (criado em 1843 por Benoit Mure) tenha seu nome trocado para Escola de Medicina e Cirurgia, tornando-se uma escola médica “oficial”.</a:t>
            </a:r>
          </a:p>
          <a:p>
            <a:pPr lvl="0"/>
            <a:endParaRPr lang="pt-BR" sz="3000" b="1" dirty="0" smtClean="0">
              <a:solidFill>
                <a:schemeClr val="accent6">
                  <a:lumMod val="75000"/>
                </a:schemeClr>
              </a:solidFill>
            </a:endParaRPr>
          </a:p>
          <a:p>
            <a:pPr lvl="0">
              <a:buFont typeface="Arial" pitchFamily="34" charset="0"/>
              <a:buChar char="•"/>
            </a:pPr>
            <a:r>
              <a:rPr lang="pt-BR" sz="3000" b="1" dirty="0" smtClean="0">
                <a:solidFill>
                  <a:schemeClr val="accent6">
                    <a:lumMod val="75000"/>
                  </a:schemeClr>
                </a:solidFill>
              </a:rPr>
              <a:t> 1932 o ensino da homeopatia tornou-se optativo nas faculdades.</a:t>
            </a:r>
            <a:endParaRPr lang="pt-BR"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A9FC88">
            <a:alpha val="39999"/>
          </a:srgbClr>
        </a:solidFill>
        <a:effectLst/>
      </p:bgPr>
    </p:bg>
    <p:spTree>
      <p:nvGrpSpPr>
        <p:cNvPr id="1" name=""/>
        <p:cNvGrpSpPr/>
        <p:nvPr/>
      </p:nvGrpSpPr>
      <p:grpSpPr>
        <a:xfrm>
          <a:off x="0" y="0"/>
          <a:ext cx="0" cy="0"/>
          <a:chOff x="0" y="0"/>
          <a:chExt cx="0" cy="0"/>
        </a:xfrm>
      </p:grpSpPr>
      <p:sp>
        <p:nvSpPr>
          <p:cNvPr id="10" name="CaixaDeTexto 9"/>
          <p:cNvSpPr txBox="1"/>
          <p:nvPr/>
        </p:nvSpPr>
        <p:spPr>
          <a:xfrm>
            <a:off x="6903217" y="332656"/>
            <a:ext cx="2886321" cy="523220"/>
          </a:xfrm>
          <a:prstGeom prst="rect">
            <a:avLst/>
          </a:prstGeom>
          <a:noFill/>
        </p:spPr>
        <p:txBody>
          <a:bodyPr>
            <a:spAutoFit/>
          </a:bodyPr>
          <a:lstStyle/>
          <a:p>
            <a:pPr algn="r" fontAlgn="auto">
              <a:spcBef>
                <a:spcPts val="0"/>
              </a:spcBef>
              <a:spcAft>
                <a:spcPts val="0"/>
              </a:spcAft>
              <a:defRPr/>
            </a:pPr>
            <a:r>
              <a:rPr lang="pt-BR" sz="2800" dirty="0">
                <a:solidFill>
                  <a:srgbClr val="005A00">
                    <a:alpha val="54902"/>
                  </a:srgbClr>
                </a:solidFill>
                <a:latin typeface="Arial Black" pitchFamily="34" charset="0"/>
                <a:cs typeface="+mn-cs"/>
              </a:rPr>
              <a:t>Introdução</a:t>
            </a:r>
          </a:p>
        </p:txBody>
      </p:sp>
      <p:sp>
        <p:nvSpPr>
          <p:cNvPr id="10253" name="CaixaDeTexto 13"/>
          <p:cNvSpPr txBox="1">
            <a:spLocks noChangeArrowheads="1"/>
          </p:cNvSpPr>
          <p:nvPr/>
        </p:nvSpPr>
        <p:spPr bwMode="auto">
          <a:xfrm>
            <a:off x="3313803" y="2564417"/>
            <a:ext cx="4993125" cy="464871"/>
          </a:xfrm>
          <a:prstGeom prst="rect">
            <a:avLst/>
          </a:prstGeom>
          <a:noFill/>
          <a:ln w="9525">
            <a:noFill/>
            <a:miter lim="800000"/>
            <a:headEnd/>
            <a:tailEnd/>
          </a:ln>
        </p:spPr>
        <p:txBody>
          <a:bodyPr>
            <a:spAutoFit/>
          </a:bodyPr>
          <a:lstStyle/>
          <a:p>
            <a:pPr algn="ctr">
              <a:lnSpc>
                <a:spcPct val="150000"/>
              </a:lnSpc>
            </a:pPr>
            <a:r>
              <a:rPr lang="pt-BR" dirty="0" smtClean="0">
                <a:solidFill>
                  <a:srgbClr val="003300"/>
                </a:solidFill>
                <a:latin typeface="Arial Black" pitchFamily="34" charset="0"/>
              </a:rPr>
              <a:t> </a:t>
            </a:r>
            <a:endParaRPr lang="pt-BR" dirty="0">
              <a:latin typeface="Calibri" pitchFamily="34" charset="0"/>
            </a:endParaRPr>
          </a:p>
        </p:txBody>
      </p:sp>
      <p:grpSp>
        <p:nvGrpSpPr>
          <p:cNvPr id="10245" name="Grupo 15"/>
          <p:cNvGrpSpPr>
            <a:grpSpLocks/>
          </p:cNvGrpSpPr>
          <p:nvPr/>
        </p:nvGrpSpPr>
        <p:grpSpPr bwMode="auto">
          <a:xfrm>
            <a:off x="2166919" y="1643052"/>
            <a:ext cx="4357718" cy="4077173"/>
            <a:chOff x="2089544" y="2935497"/>
            <a:chExt cx="5722816" cy="1523429"/>
          </a:xfrm>
        </p:grpSpPr>
        <p:sp>
          <p:nvSpPr>
            <p:cNvPr id="17" name="Retângulo de cantos arredondados 16"/>
            <p:cNvSpPr/>
            <p:nvPr/>
          </p:nvSpPr>
          <p:spPr>
            <a:xfrm>
              <a:off x="2089544" y="2935497"/>
              <a:ext cx="4932076" cy="1523429"/>
            </a:xfrm>
            <a:prstGeom prst="roundRect">
              <a:avLst/>
            </a:prstGeom>
            <a:ln/>
          </p:spPr>
          <p:style>
            <a:lnRef idx="2">
              <a:schemeClr val="accent3"/>
            </a:lnRef>
            <a:fillRef idx="1">
              <a:schemeClr val="lt1"/>
            </a:fillRef>
            <a:effectRef idx="0">
              <a:schemeClr val="accent3"/>
            </a:effectRef>
            <a:fontRef idx="minor">
              <a:schemeClr val="dk1"/>
            </a:fontRef>
          </p:style>
          <p:txBody>
            <a:bodyPr anchor="ctr"/>
            <a:lstStyle/>
            <a:p>
              <a:pPr algn="ctr">
                <a:defRPr/>
              </a:pPr>
              <a:r>
                <a:rPr lang="pt-BR" sz="3600" b="1" dirty="0" smtClean="0">
                  <a:solidFill>
                    <a:schemeClr val="accent6">
                      <a:lumMod val="75000"/>
                    </a:schemeClr>
                  </a:solidFill>
                </a:rPr>
                <a:t>DAVID CASTRO foi um </a:t>
              </a:r>
              <a:r>
                <a:rPr lang="pt-BR" sz="3600" b="1" dirty="0">
                  <a:solidFill>
                    <a:schemeClr val="accent6">
                      <a:lumMod val="75000"/>
                    </a:schemeClr>
                  </a:solidFill>
                </a:rPr>
                <a:t>dos maiores propagadores da </a:t>
              </a:r>
              <a:r>
                <a:rPr lang="pt-BR" sz="3600" b="1" dirty="0" smtClean="0">
                  <a:solidFill>
                    <a:schemeClr val="accent6">
                      <a:lumMod val="75000"/>
                    </a:schemeClr>
                  </a:solidFill>
                </a:rPr>
                <a:t>Homeopatia </a:t>
              </a:r>
              <a:r>
                <a:rPr lang="pt-BR" sz="3600" b="1" dirty="0">
                  <a:solidFill>
                    <a:schemeClr val="accent6">
                      <a:lumMod val="75000"/>
                    </a:schemeClr>
                  </a:solidFill>
                </a:rPr>
                <a:t>no Brasil</a:t>
              </a:r>
              <a:endParaRPr lang="pt-BR" sz="3600" b="1" dirty="0">
                <a:solidFill>
                  <a:schemeClr val="accent6">
                    <a:lumMod val="75000"/>
                  </a:schemeClr>
                </a:solidFill>
                <a:cs typeface="Arial" charset="0"/>
              </a:endParaRPr>
            </a:p>
          </p:txBody>
        </p:sp>
        <p:sp>
          <p:nvSpPr>
            <p:cNvPr id="18" name="CaixaDeTexto 17"/>
            <p:cNvSpPr txBox="1"/>
            <p:nvPr/>
          </p:nvSpPr>
          <p:spPr>
            <a:xfrm>
              <a:off x="3203848" y="3068960"/>
              <a:ext cx="4608512" cy="167265"/>
            </a:xfrm>
            <a:prstGeom prst="rect">
              <a:avLst/>
            </a:prstGeom>
            <a:noFill/>
          </p:spPr>
          <p:txBody>
            <a:bodyPr>
              <a:spAutoFit/>
            </a:bodyPr>
            <a:lstStyle/>
            <a:p>
              <a:pPr algn="ctr" fontAlgn="auto">
                <a:lnSpc>
                  <a:spcPct val="150000"/>
                </a:lnSpc>
                <a:spcBef>
                  <a:spcPts val="0"/>
                </a:spcBef>
                <a:spcAft>
                  <a:spcPts val="0"/>
                </a:spcAft>
                <a:defRPr/>
              </a:pPr>
              <a:endParaRPr lang="pt-BR" dirty="0">
                <a:latin typeface="+mn-lt"/>
                <a:cs typeface="+mn-cs"/>
              </a:endParaRPr>
            </a:p>
          </p:txBody>
        </p:sp>
      </p:grpSp>
      <p:pic>
        <p:nvPicPr>
          <p:cNvPr id="8" name="Imagem 7" descr="100427220858David1.jpg"/>
          <p:cNvPicPr>
            <a:picLocks noChangeAspect="1"/>
          </p:cNvPicPr>
          <p:nvPr/>
        </p:nvPicPr>
        <p:blipFill>
          <a:blip r:embed="rId2" cstate="print"/>
          <a:stretch>
            <a:fillRect/>
          </a:stretch>
        </p:blipFill>
        <p:spPr>
          <a:xfrm>
            <a:off x="6310322" y="1785925"/>
            <a:ext cx="2714644" cy="3878063"/>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ixaDeTexto 9"/>
          <p:cNvSpPr txBox="1"/>
          <p:nvPr/>
        </p:nvSpPr>
        <p:spPr>
          <a:xfrm>
            <a:off x="5167315" y="332656"/>
            <a:ext cx="4622224" cy="707886"/>
          </a:xfrm>
          <a:prstGeom prst="rect">
            <a:avLst/>
          </a:prstGeom>
          <a:noFill/>
        </p:spPr>
        <p:txBody>
          <a:bodyPr wrap="square">
            <a:spAutoFit/>
          </a:bodyPr>
          <a:lstStyle/>
          <a:p>
            <a:pPr algn="r" fontAlgn="auto">
              <a:spcBef>
                <a:spcPts val="0"/>
              </a:spcBef>
              <a:spcAft>
                <a:spcPts val="0"/>
              </a:spcAft>
              <a:defRPr/>
            </a:pPr>
            <a:r>
              <a:rPr lang="pt-BR" sz="2000" dirty="0">
                <a:solidFill>
                  <a:srgbClr val="005A00">
                    <a:alpha val="54902"/>
                  </a:srgbClr>
                </a:solidFill>
                <a:latin typeface="Arial Black" pitchFamily="34" charset="0"/>
                <a:cs typeface="+mn-cs"/>
              </a:rPr>
              <a:t>2</a:t>
            </a:r>
            <a:r>
              <a:rPr lang="pt-BR" sz="2000" dirty="0" smtClean="0">
                <a:solidFill>
                  <a:srgbClr val="005A00">
                    <a:alpha val="54902"/>
                  </a:srgbClr>
                </a:solidFill>
                <a:latin typeface="Arial Black" pitchFamily="34" charset="0"/>
                <a:cs typeface="+mn-cs"/>
              </a:rPr>
              <a:t>º Período: Propagação do Saber Homeopático no Sul</a:t>
            </a:r>
            <a:endParaRPr lang="pt-BR" sz="2000" dirty="0">
              <a:solidFill>
                <a:srgbClr val="005A00">
                  <a:alpha val="54902"/>
                </a:srgbClr>
              </a:solidFill>
              <a:latin typeface="Arial Black" pitchFamily="34" charset="0"/>
              <a:cs typeface="+mn-cs"/>
            </a:endParaRPr>
          </a:p>
        </p:txBody>
      </p:sp>
      <p:sp>
        <p:nvSpPr>
          <p:cNvPr id="3" name="CaixaDeTexto 2"/>
          <p:cNvSpPr txBox="1"/>
          <p:nvPr/>
        </p:nvSpPr>
        <p:spPr>
          <a:xfrm>
            <a:off x="2095480" y="1928802"/>
            <a:ext cx="6858048" cy="2062103"/>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pt-BR" sz="3200" b="1" dirty="0" smtClean="0">
                <a:solidFill>
                  <a:schemeClr val="accent6">
                    <a:lumMod val="75000"/>
                  </a:schemeClr>
                </a:solidFill>
              </a:rPr>
              <a:t>Pouquíssimos médicos se declaravam homeopatas.</a:t>
            </a:r>
          </a:p>
          <a:p>
            <a:pPr algn="ctr"/>
            <a:r>
              <a:rPr lang="pt-BR" sz="3200" b="1" dirty="0" smtClean="0">
                <a:solidFill>
                  <a:schemeClr val="accent6">
                    <a:lumMod val="75000"/>
                  </a:schemeClr>
                </a:solidFill>
              </a:rPr>
              <a:t>Os alopatas não mais atacavam a Homeopatia. </a:t>
            </a:r>
          </a:p>
        </p:txBody>
      </p:sp>
      <p:sp>
        <p:nvSpPr>
          <p:cNvPr id="4" name="CaixaDeTexto 3"/>
          <p:cNvSpPr txBox="1"/>
          <p:nvPr/>
        </p:nvSpPr>
        <p:spPr>
          <a:xfrm>
            <a:off x="3095612" y="5357826"/>
            <a:ext cx="4786346" cy="58477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pt-BR" sz="3200" b="1" dirty="0" smtClean="0">
                <a:solidFill>
                  <a:schemeClr val="accent6">
                    <a:lumMod val="75000"/>
                  </a:schemeClr>
                </a:solidFill>
              </a:rPr>
              <a:t>“A conspiração do silêncio”</a:t>
            </a:r>
            <a:endParaRPr lang="pt-BR" sz="3200" b="1" dirty="0">
              <a:solidFill>
                <a:schemeClr val="accent6">
                  <a:lumMod val="75000"/>
                </a:schemeClr>
              </a:solidFill>
            </a:endParaRPr>
          </a:p>
        </p:txBody>
      </p:sp>
      <p:sp>
        <p:nvSpPr>
          <p:cNvPr id="5" name="Seta para baixo 4"/>
          <p:cNvSpPr/>
          <p:nvPr/>
        </p:nvSpPr>
        <p:spPr>
          <a:xfrm>
            <a:off x="5238752" y="4143380"/>
            <a:ext cx="484632" cy="978408"/>
          </a:xfrm>
          <a:prstGeom prst="downArrow">
            <a:avLst/>
          </a:prstGeom>
          <a:solidFill>
            <a:schemeClr val="accent6">
              <a:lumMod val="40000"/>
              <a:lumOff val="60000"/>
            </a:schemeClr>
          </a:solidFill>
          <a:ln>
            <a:solidFill>
              <a:schemeClr val="bg1"/>
            </a:solidFill>
          </a:ln>
          <a:scene3d>
            <a:camera prst="orthographicFront"/>
            <a:lightRig rig="threePt" dir="t"/>
          </a:scene3d>
          <a:sp3d extrusionH="12700" contourW="12700">
            <a:bevelT/>
            <a:extrusionClr>
              <a:schemeClr val="bg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ixaDeTexto 9"/>
          <p:cNvSpPr txBox="1"/>
          <p:nvPr/>
        </p:nvSpPr>
        <p:spPr>
          <a:xfrm>
            <a:off x="5167315" y="332656"/>
            <a:ext cx="4622224" cy="707886"/>
          </a:xfrm>
          <a:prstGeom prst="rect">
            <a:avLst/>
          </a:prstGeom>
          <a:noFill/>
        </p:spPr>
        <p:txBody>
          <a:bodyPr wrap="square">
            <a:spAutoFit/>
          </a:bodyPr>
          <a:lstStyle/>
          <a:p>
            <a:pPr algn="r" fontAlgn="auto">
              <a:spcBef>
                <a:spcPts val="0"/>
              </a:spcBef>
              <a:spcAft>
                <a:spcPts val="0"/>
              </a:spcAft>
              <a:defRPr/>
            </a:pPr>
            <a:r>
              <a:rPr lang="pt-BR" sz="2000" dirty="0">
                <a:solidFill>
                  <a:srgbClr val="005A00">
                    <a:alpha val="54902"/>
                  </a:srgbClr>
                </a:solidFill>
                <a:latin typeface="Arial Black" pitchFamily="34" charset="0"/>
                <a:cs typeface="+mn-cs"/>
              </a:rPr>
              <a:t>2</a:t>
            </a:r>
            <a:r>
              <a:rPr lang="pt-BR" sz="2000" dirty="0" smtClean="0">
                <a:solidFill>
                  <a:srgbClr val="005A00">
                    <a:alpha val="54902"/>
                  </a:srgbClr>
                </a:solidFill>
                <a:latin typeface="Arial Black" pitchFamily="34" charset="0"/>
                <a:cs typeface="+mn-cs"/>
              </a:rPr>
              <a:t>º Período: Propagação do Saber Homeopático no Sul</a:t>
            </a:r>
            <a:endParaRPr lang="pt-BR" sz="2000" dirty="0">
              <a:solidFill>
                <a:srgbClr val="005A00">
                  <a:alpha val="54902"/>
                </a:srgbClr>
              </a:solidFill>
              <a:latin typeface="Arial Black" pitchFamily="34" charset="0"/>
              <a:cs typeface="+mn-cs"/>
            </a:endParaRPr>
          </a:p>
        </p:txBody>
      </p:sp>
      <p:sp>
        <p:nvSpPr>
          <p:cNvPr id="3" name="CaixaDeTexto 2"/>
          <p:cNvSpPr txBox="1"/>
          <p:nvPr/>
        </p:nvSpPr>
        <p:spPr>
          <a:xfrm>
            <a:off x="1595414" y="1071546"/>
            <a:ext cx="8310586" cy="538609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pt-BR" sz="2400" b="1" dirty="0" smtClean="0">
                <a:solidFill>
                  <a:schemeClr val="accent6">
                    <a:lumMod val="75000"/>
                  </a:schemeClr>
                </a:solidFill>
              </a:rPr>
              <a:t>Estratégia para vencer “A conspiração do silêncio”</a:t>
            </a:r>
          </a:p>
          <a:p>
            <a:pPr algn="ctr"/>
            <a:r>
              <a:rPr lang="pt-BR" sz="1600" b="1" dirty="0" smtClean="0">
                <a:solidFill>
                  <a:schemeClr val="accent6">
                    <a:lumMod val="75000"/>
                  </a:schemeClr>
                </a:solidFill>
              </a:rPr>
              <a:t>(David Castro, Revista de Homeopatia nº 3 de Abril de 1943)</a:t>
            </a:r>
          </a:p>
          <a:p>
            <a:endParaRPr lang="pt-BR" sz="1600" b="1" dirty="0" smtClean="0">
              <a:solidFill>
                <a:schemeClr val="accent6">
                  <a:lumMod val="75000"/>
                </a:schemeClr>
              </a:solidFill>
            </a:endParaRPr>
          </a:p>
          <a:p>
            <a:pPr lvl="0">
              <a:buFont typeface="Arial" pitchFamily="34" charset="0"/>
              <a:buChar char="•"/>
            </a:pPr>
            <a:r>
              <a:rPr lang="pt-BR" sz="2400" b="1" dirty="0" smtClean="0">
                <a:solidFill>
                  <a:schemeClr val="accent6">
                    <a:lumMod val="75000"/>
                  </a:schemeClr>
                </a:solidFill>
              </a:rPr>
              <a:t>Participação em todos os congressos médicos de nossas respectivas localidades, discutindo e apresentando teses;</a:t>
            </a:r>
          </a:p>
          <a:p>
            <a:pPr lvl="0">
              <a:buFont typeface="Arial" pitchFamily="34" charset="0"/>
              <a:buChar char="•"/>
            </a:pPr>
            <a:r>
              <a:rPr lang="pt-BR" sz="2400" b="1" dirty="0" smtClean="0">
                <a:solidFill>
                  <a:schemeClr val="accent6">
                    <a:lumMod val="75000"/>
                  </a:schemeClr>
                </a:solidFill>
              </a:rPr>
              <a:t>Adesão a Academias e Associações científicas, participando de seus trabalhos e fazendo comunicações sobre os trabalhos de cada um;</a:t>
            </a:r>
          </a:p>
          <a:p>
            <a:pPr lvl="0">
              <a:buFont typeface="Arial" pitchFamily="34" charset="0"/>
              <a:buChar char="•"/>
            </a:pPr>
            <a:r>
              <a:rPr lang="pt-BR" sz="2400" b="1" dirty="0" smtClean="0">
                <a:solidFill>
                  <a:schemeClr val="accent6">
                    <a:lumMod val="75000"/>
                  </a:schemeClr>
                </a:solidFill>
              </a:rPr>
              <a:t>Realizações nesses meios de Conferências e exposições teóricas;</a:t>
            </a:r>
          </a:p>
          <a:p>
            <a:pPr lvl="0">
              <a:buFont typeface="Arial" pitchFamily="34" charset="0"/>
              <a:buChar char="•"/>
            </a:pPr>
            <a:r>
              <a:rPr lang="pt-BR" sz="2400" b="1" dirty="0" smtClean="0">
                <a:solidFill>
                  <a:schemeClr val="accent6">
                    <a:lumMod val="75000"/>
                  </a:schemeClr>
                </a:solidFill>
              </a:rPr>
              <a:t>Colaboração em todos os jornais e revistas científicas;</a:t>
            </a:r>
          </a:p>
          <a:p>
            <a:pPr lvl="0">
              <a:buFont typeface="Arial" pitchFamily="34" charset="0"/>
              <a:buChar char="•"/>
            </a:pPr>
            <a:r>
              <a:rPr lang="pt-BR" sz="2400" b="1" dirty="0" smtClean="0">
                <a:solidFill>
                  <a:schemeClr val="accent6">
                    <a:lumMod val="75000"/>
                  </a:schemeClr>
                </a:solidFill>
              </a:rPr>
              <a:t>Colocar como objetivo máximo do trabalho pela Homeopatia conseguir que as faculdades de medicina admitam, ainda que facultativamente, o ensino das teorias e da prática homeopática.</a:t>
            </a:r>
            <a:endParaRPr lang="pt-BR"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ixaDeTexto 9"/>
          <p:cNvSpPr txBox="1"/>
          <p:nvPr/>
        </p:nvSpPr>
        <p:spPr>
          <a:xfrm>
            <a:off x="5167315" y="332656"/>
            <a:ext cx="4622224" cy="707886"/>
          </a:xfrm>
          <a:prstGeom prst="rect">
            <a:avLst/>
          </a:prstGeom>
          <a:noFill/>
        </p:spPr>
        <p:txBody>
          <a:bodyPr wrap="square">
            <a:spAutoFit/>
          </a:bodyPr>
          <a:lstStyle/>
          <a:p>
            <a:pPr algn="r" fontAlgn="auto">
              <a:spcBef>
                <a:spcPts val="0"/>
              </a:spcBef>
              <a:spcAft>
                <a:spcPts val="0"/>
              </a:spcAft>
              <a:defRPr/>
            </a:pPr>
            <a:r>
              <a:rPr lang="pt-BR" sz="2000" dirty="0">
                <a:solidFill>
                  <a:srgbClr val="005A00">
                    <a:alpha val="54902"/>
                  </a:srgbClr>
                </a:solidFill>
                <a:latin typeface="Arial Black" pitchFamily="34" charset="0"/>
                <a:cs typeface="+mn-cs"/>
              </a:rPr>
              <a:t>2</a:t>
            </a:r>
            <a:r>
              <a:rPr lang="pt-BR" sz="2000" dirty="0" smtClean="0">
                <a:solidFill>
                  <a:srgbClr val="005A00">
                    <a:alpha val="54902"/>
                  </a:srgbClr>
                </a:solidFill>
                <a:latin typeface="Arial Black" pitchFamily="34" charset="0"/>
                <a:cs typeface="+mn-cs"/>
              </a:rPr>
              <a:t>º Período: Propagação do Saber Homeopático no Sul</a:t>
            </a:r>
            <a:endParaRPr lang="pt-BR" sz="2000" dirty="0">
              <a:solidFill>
                <a:srgbClr val="005A00">
                  <a:alpha val="54902"/>
                </a:srgbClr>
              </a:solidFill>
              <a:latin typeface="Arial Black" pitchFamily="34" charset="0"/>
              <a:cs typeface="+mn-cs"/>
            </a:endParaRPr>
          </a:p>
        </p:txBody>
      </p:sp>
      <p:sp>
        <p:nvSpPr>
          <p:cNvPr id="3" name="CaixaDeTexto 2"/>
          <p:cNvSpPr txBox="1"/>
          <p:nvPr/>
        </p:nvSpPr>
        <p:spPr>
          <a:xfrm>
            <a:off x="1809728" y="1357298"/>
            <a:ext cx="7858180" cy="424731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pt-BR" sz="3000" b="1" dirty="0" smtClean="0">
                <a:solidFill>
                  <a:schemeClr val="accent6">
                    <a:lumMod val="75000"/>
                  </a:schemeClr>
                </a:solidFill>
              </a:rPr>
              <a:t>Passou a apresentar programas a Rádio Farroupilha. </a:t>
            </a:r>
          </a:p>
          <a:p>
            <a:endParaRPr lang="pt-BR" sz="3000" b="1" dirty="0" smtClean="0">
              <a:solidFill>
                <a:schemeClr val="accent6">
                  <a:lumMod val="75000"/>
                </a:schemeClr>
              </a:solidFill>
            </a:endParaRPr>
          </a:p>
          <a:p>
            <a:r>
              <a:rPr lang="pt-BR" sz="3000" b="1" dirty="0" smtClean="0">
                <a:solidFill>
                  <a:schemeClr val="accent6">
                    <a:lumMod val="75000"/>
                  </a:schemeClr>
                </a:solidFill>
              </a:rPr>
              <a:t>Escreveu regularmente crônicas homeopáticas nos diários locais: </a:t>
            </a:r>
          </a:p>
          <a:p>
            <a:endParaRPr lang="pt-BR" sz="3000" b="1" dirty="0" smtClean="0">
              <a:solidFill>
                <a:schemeClr val="accent6">
                  <a:lumMod val="75000"/>
                </a:schemeClr>
              </a:solidFill>
            </a:endParaRPr>
          </a:p>
          <a:p>
            <a:pPr>
              <a:buFont typeface="Arial" pitchFamily="34" charset="0"/>
              <a:buChar char="•"/>
            </a:pPr>
            <a:r>
              <a:rPr lang="pt-BR" sz="3000" b="1" dirty="0" smtClean="0">
                <a:solidFill>
                  <a:schemeClr val="accent6">
                    <a:lumMod val="75000"/>
                  </a:schemeClr>
                </a:solidFill>
              </a:rPr>
              <a:t>Gotas Homeopáticas na Folha da Tarde </a:t>
            </a:r>
          </a:p>
          <a:p>
            <a:pPr>
              <a:buFont typeface="Arial" pitchFamily="34" charset="0"/>
              <a:buChar char="•"/>
            </a:pPr>
            <a:r>
              <a:rPr lang="pt-BR" sz="3000" b="1" dirty="0" smtClean="0">
                <a:solidFill>
                  <a:schemeClr val="accent6">
                    <a:lumMod val="75000"/>
                  </a:schemeClr>
                </a:solidFill>
              </a:rPr>
              <a:t>Pílulas Homeopáticas no Diário de Notícias</a:t>
            </a:r>
          </a:p>
          <a:p>
            <a:pPr>
              <a:buFont typeface="Arial" pitchFamily="34" charset="0"/>
              <a:buChar char="•"/>
            </a:pPr>
            <a:r>
              <a:rPr lang="pt-BR" sz="3000" b="1" dirty="0" smtClean="0">
                <a:solidFill>
                  <a:schemeClr val="accent6">
                    <a:lumMod val="75000"/>
                  </a:schemeClr>
                </a:solidFill>
              </a:rPr>
              <a:t>Coluna Homeopática no Correio do Povo. </a:t>
            </a:r>
            <a:endParaRPr lang="pt-BR" sz="3000" b="1" dirty="0">
              <a:solidFill>
                <a:schemeClr val="accent6">
                  <a:lumMod val="75000"/>
                </a:schemeClr>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ixaDeTexto 9"/>
          <p:cNvSpPr txBox="1"/>
          <p:nvPr/>
        </p:nvSpPr>
        <p:spPr>
          <a:xfrm>
            <a:off x="5167315" y="332656"/>
            <a:ext cx="4622224" cy="707886"/>
          </a:xfrm>
          <a:prstGeom prst="rect">
            <a:avLst/>
          </a:prstGeom>
          <a:noFill/>
        </p:spPr>
        <p:txBody>
          <a:bodyPr wrap="square">
            <a:spAutoFit/>
          </a:bodyPr>
          <a:lstStyle/>
          <a:p>
            <a:pPr algn="r" fontAlgn="auto">
              <a:spcBef>
                <a:spcPts val="0"/>
              </a:spcBef>
              <a:spcAft>
                <a:spcPts val="0"/>
              </a:spcAft>
              <a:defRPr/>
            </a:pPr>
            <a:r>
              <a:rPr lang="pt-BR" sz="2000" dirty="0">
                <a:solidFill>
                  <a:srgbClr val="005A00">
                    <a:alpha val="54902"/>
                  </a:srgbClr>
                </a:solidFill>
                <a:latin typeface="Arial Black" pitchFamily="34" charset="0"/>
                <a:cs typeface="+mn-cs"/>
              </a:rPr>
              <a:t>2</a:t>
            </a:r>
            <a:r>
              <a:rPr lang="pt-BR" sz="2000" dirty="0" smtClean="0">
                <a:solidFill>
                  <a:srgbClr val="005A00">
                    <a:alpha val="54902"/>
                  </a:srgbClr>
                </a:solidFill>
                <a:latin typeface="Arial Black" pitchFamily="34" charset="0"/>
                <a:cs typeface="+mn-cs"/>
              </a:rPr>
              <a:t>º Período: Propagação do Saber Homeopático no Sul</a:t>
            </a:r>
            <a:endParaRPr lang="pt-BR" sz="2000" dirty="0">
              <a:solidFill>
                <a:srgbClr val="005A00">
                  <a:alpha val="54902"/>
                </a:srgbClr>
              </a:solidFill>
              <a:latin typeface="Arial Black" pitchFamily="34" charset="0"/>
              <a:cs typeface="+mn-cs"/>
            </a:endParaRPr>
          </a:p>
        </p:txBody>
      </p:sp>
      <p:sp>
        <p:nvSpPr>
          <p:cNvPr id="7" name="CaixaDeTexto 6"/>
          <p:cNvSpPr txBox="1"/>
          <p:nvPr/>
        </p:nvSpPr>
        <p:spPr>
          <a:xfrm>
            <a:off x="2524108" y="2143116"/>
            <a:ext cx="6500858" cy="3108543"/>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pt-BR" sz="2800" b="1" dirty="0" smtClean="0">
                <a:solidFill>
                  <a:schemeClr val="accent6">
                    <a:lumMod val="75000"/>
                  </a:schemeClr>
                </a:solidFill>
              </a:rPr>
              <a:t>A partir da doação de um terreno, começa a construção dos três dispensários homeopáticos fundados em Porto Alegre.</a:t>
            </a:r>
          </a:p>
          <a:p>
            <a:endParaRPr lang="pt-BR" sz="2800" b="1" dirty="0" smtClean="0">
              <a:solidFill>
                <a:schemeClr val="accent6">
                  <a:lumMod val="75000"/>
                </a:schemeClr>
              </a:solidFill>
            </a:endParaRPr>
          </a:p>
          <a:p>
            <a:r>
              <a:rPr lang="pt-BR" sz="2800" b="1" dirty="0" smtClean="0">
                <a:solidFill>
                  <a:schemeClr val="accent6">
                    <a:lumMod val="75000"/>
                  </a:schemeClr>
                </a:solidFill>
              </a:rPr>
              <a:t>Foram considerados de utilidade pública, tanto a nível Federal, quanto Estadual e Municipal. </a:t>
            </a:r>
            <a:endParaRPr lang="pt-BR" sz="2800" b="1" dirty="0">
              <a:solidFill>
                <a:schemeClr val="accent6">
                  <a:lumMod val="75000"/>
                </a:schemeClr>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ixaDeTexto 9"/>
          <p:cNvSpPr txBox="1"/>
          <p:nvPr/>
        </p:nvSpPr>
        <p:spPr>
          <a:xfrm>
            <a:off x="5167315" y="332656"/>
            <a:ext cx="4622224" cy="707886"/>
          </a:xfrm>
          <a:prstGeom prst="rect">
            <a:avLst/>
          </a:prstGeom>
          <a:noFill/>
        </p:spPr>
        <p:txBody>
          <a:bodyPr wrap="square">
            <a:spAutoFit/>
          </a:bodyPr>
          <a:lstStyle/>
          <a:p>
            <a:pPr algn="r" fontAlgn="auto">
              <a:spcBef>
                <a:spcPts val="0"/>
              </a:spcBef>
              <a:spcAft>
                <a:spcPts val="0"/>
              </a:spcAft>
              <a:defRPr/>
            </a:pPr>
            <a:r>
              <a:rPr lang="pt-BR" sz="2000" dirty="0">
                <a:solidFill>
                  <a:srgbClr val="005A00">
                    <a:alpha val="54902"/>
                  </a:srgbClr>
                </a:solidFill>
                <a:latin typeface="Arial Black" pitchFamily="34" charset="0"/>
                <a:cs typeface="+mn-cs"/>
              </a:rPr>
              <a:t>2</a:t>
            </a:r>
            <a:r>
              <a:rPr lang="pt-BR" sz="2000" dirty="0" smtClean="0">
                <a:solidFill>
                  <a:srgbClr val="005A00">
                    <a:alpha val="54902"/>
                  </a:srgbClr>
                </a:solidFill>
                <a:latin typeface="Arial Black" pitchFamily="34" charset="0"/>
                <a:cs typeface="+mn-cs"/>
              </a:rPr>
              <a:t>º Período: Propagação do Saber Homeopático no Sul</a:t>
            </a:r>
            <a:endParaRPr lang="pt-BR" sz="2000" dirty="0">
              <a:solidFill>
                <a:srgbClr val="005A00">
                  <a:alpha val="54902"/>
                </a:srgbClr>
              </a:solidFill>
              <a:latin typeface="Arial Black" pitchFamily="34" charset="0"/>
              <a:cs typeface="+mn-cs"/>
            </a:endParaRPr>
          </a:p>
        </p:txBody>
      </p:sp>
      <p:pic>
        <p:nvPicPr>
          <p:cNvPr id="6" name="Imagem 5" descr="081114083214Dispensario.jpg"/>
          <p:cNvPicPr/>
          <p:nvPr/>
        </p:nvPicPr>
        <p:blipFill>
          <a:blip r:embed="rId3" cstate="print"/>
          <a:srcRect t="2094" b="2094"/>
          <a:stretch>
            <a:fillRect/>
          </a:stretch>
        </p:blipFill>
        <p:spPr>
          <a:xfrm>
            <a:off x="2238356" y="1685924"/>
            <a:ext cx="7000924" cy="4814910"/>
          </a:xfrm>
          <a:prstGeom prst="rect">
            <a:avLst/>
          </a:prstGeom>
        </p:spPr>
      </p:pic>
      <p:sp>
        <p:nvSpPr>
          <p:cNvPr id="12" name="CaixaDeTexto 11"/>
          <p:cNvSpPr txBox="1"/>
          <p:nvPr/>
        </p:nvSpPr>
        <p:spPr>
          <a:xfrm>
            <a:off x="2095480" y="6215082"/>
            <a:ext cx="7810520" cy="276999"/>
          </a:xfrm>
          <a:prstGeom prst="rect">
            <a:avLst/>
          </a:prstGeom>
          <a:noFill/>
        </p:spPr>
        <p:txBody>
          <a:bodyPr wrap="square" rtlCol="0">
            <a:spAutoFit/>
          </a:bodyPr>
          <a:lstStyle/>
          <a:p>
            <a:r>
              <a:rPr lang="pt-BR" sz="1200" b="1" dirty="0" smtClean="0">
                <a:solidFill>
                  <a:schemeClr val="bg1"/>
                </a:solidFill>
              </a:rPr>
              <a:t>  Até 02/1943 havia matriculado 539 doentes e atendido 816 consultas (282 crianças/534 adultos)</a:t>
            </a:r>
            <a:endParaRPr lang="pt-BR" sz="1200" b="1" dirty="0">
              <a:solidFill>
                <a:schemeClr val="bg1"/>
              </a:solidFill>
            </a:endParaRPr>
          </a:p>
        </p:txBody>
      </p:sp>
      <p:sp>
        <p:nvSpPr>
          <p:cNvPr id="13" name="Retângulo 12"/>
          <p:cNvSpPr/>
          <p:nvPr/>
        </p:nvSpPr>
        <p:spPr>
          <a:xfrm>
            <a:off x="2238356" y="1285860"/>
            <a:ext cx="4429156" cy="400110"/>
          </a:xfrm>
          <a:prstGeom prst="rect">
            <a:avLst/>
          </a:prstGeom>
        </p:spPr>
        <p:txBody>
          <a:bodyPr wrap="square">
            <a:spAutoFit/>
          </a:bodyPr>
          <a:lstStyle/>
          <a:p>
            <a:pPr lvl="0"/>
            <a:r>
              <a:rPr lang="pt-BR" sz="2000" b="1" dirty="0" smtClean="0">
                <a:solidFill>
                  <a:srgbClr val="F79646">
                    <a:lumMod val="75000"/>
                  </a:srgbClr>
                </a:solidFill>
                <a:latin typeface="Calibri"/>
                <a:cs typeface="+mn-cs"/>
              </a:rPr>
              <a:t>Nº 1 no Passo da Mangueira em 1942</a:t>
            </a:r>
            <a:r>
              <a:rPr lang="pt-BR" sz="2000" dirty="0" smtClean="0">
                <a:solidFill>
                  <a:prstClr val="black"/>
                </a:solidFill>
                <a:latin typeface="Calibri"/>
                <a:cs typeface="+mn-cs"/>
              </a:rPr>
              <a:t> </a:t>
            </a:r>
            <a:endParaRPr lang="pt-BR" sz="2000" dirty="0">
              <a:solidFill>
                <a:sysClr val="windowText" lastClr="000000"/>
              </a:solidFill>
              <a:latin typeface="Calibri"/>
              <a:cs typeface="+mn-cs"/>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ixaDeTexto 9"/>
          <p:cNvSpPr txBox="1"/>
          <p:nvPr/>
        </p:nvSpPr>
        <p:spPr>
          <a:xfrm>
            <a:off x="5167315" y="332656"/>
            <a:ext cx="4622224" cy="707886"/>
          </a:xfrm>
          <a:prstGeom prst="rect">
            <a:avLst/>
          </a:prstGeom>
          <a:noFill/>
        </p:spPr>
        <p:txBody>
          <a:bodyPr wrap="square">
            <a:spAutoFit/>
          </a:bodyPr>
          <a:lstStyle/>
          <a:p>
            <a:pPr algn="r" fontAlgn="auto">
              <a:spcBef>
                <a:spcPts val="0"/>
              </a:spcBef>
              <a:spcAft>
                <a:spcPts val="0"/>
              </a:spcAft>
              <a:defRPr/>
            </a:pPr>
            <a:r>
              <a:rPr lang="pt-BR" sz="2000" dirty="0">
                <a:solidFill>
                  <a:srgbClr val="005A00">
                    <a:alpha val="54902"/>
                  </a:srgbClr>
                </a:solidFill>
                <a:latin typeface="Arial Black" pitchFamily="34" charset="0"/>
                <a:cs typeface="+mn-cs"/>
              </a:rPr>
              <a:t>2</a:t>
            </a:r>
            <a:r>
              <a:rPr lang="pt-BR" sz="2000" dirty="0" smtClean="0">
                <a:solidFill>
                  <a:srgbClr val="005A00">
                    <a:alpha val="54902"/>
                  </a:srgbClr>
                </a:solidFill>
                <a:latin typeface="Arial Black" pitchFamily="34" charset="0"/>
                <a:cs typeface="+mn-cs"/>
              </a:rPr>
              <a:t>º Período: Propagação do Saber Homeopático no Sul</a:t>
            </a:r>
            <a:endParaRPr lang="pt-BR" sz="2000" dirty="0">
              <a:solidFill>
                <a:srgbClr val="005A00">
                  <a:alpha val="54902"/>
                </a:srgbClr>
              </a:solidFill>
              <a:latin typeface="Arial Black" pitchFamily="34" charset="0"/>
              <a:cs typeface="+mn-cs"/>
            </a:endParaRPr>
          </a:p>
        </p:txBody>
      </p:sp>
      <p:sp>
        <p:nvSpPr>
          <p:cNvPr id="3" name="CaixaDeTexto 2"/>
          <p:cNvSpPr txBox="1"/>
          <p:nvPr/>
        </p:nvSpPr>
        <p:spPr>
          <a:xfrm>
            <a:off x="1738290" y="2357430"/>
            <a:ext cx="7786742" cy="326243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lvl="0"/>
            <a:r>
              <a:rPr lang="pt-BR" sz="3200" b="1" dirty="0" smtClean="0">
                <a:solidFill>
                  <a:schemeClr val="accent6">
                    <a:lumMod val="75000"/>
                  </a:schemeClr>
                </a:solidFill>
              </a:rPr>
              <a:t>Nº 2, em Navegantes de 1944 até 07/1947 atendeu:</a:t>
            </a:r>
          </a:p>
          <a:p>
            <a:pPr lvl="0">
              <a:buFont typeface="Arial" pitchFamily="34" charset="0"/>
              <a:buChar char="•"/>
            </a:pPr>
            <a:r>
              <a:rPr lang="pt-BR" sz="3200" b="1" dirty="0" smtClean="0">
                <a:solidFill>
                  <a:schemeClr val="accent6">
                    <a:lumMod val="75000"/>
                  </a:schemeClr>
                </a:solidFill>
              </a:rPr>
              <a:t>1428 pacientes</a:t>
            </a:r>
          </a:p>
          <a:p>
            <a:pPr lvl="0">
              <a:buFont typeface="Arial" pitchFamily="34" charset="0"/>
              <a:buChar char="•"/>
            </a:pPr>
            <a:r>
              <a:rPr lang="pt-BR" sz="3200" b="1" dirty="0" smtClean="0">
                <a:solidFill>
                  <a:schemeClr val="accent6">
                    <a:lumMod val="75000"/>
                  </a:schemeClr>
                </a:solidFill>
              </a:rPr>
              <a:t>4201 consultas</a:t>
            </a:r>
          </a:p>
          <a:p>
            <a:pPr lvl="0">
              <a:buFont typeface="Arial" pitchFamily="34" charset="0"/>
              <a:buChar char="•"/>
            </a:pPr>
            <a:r>
              <a:rPr lang="pt-BR" sz="3200" b="1" dirty="0" smtClean="0">
                <a:solidFill>
                  <a:schemeClr val="accent6">
                    <a:lumMod val="75000"/>
                  </a:schemeClr>
                </a:solidFill>
              </a:rPr>
              <a:t>2634 crianças </a:t>
            </a:r>
          </a:p>
          <a:p>
            <a:pPr lvl="0">
              <a:buFont typeface="Arial" pitchFamily="34" charset="0"/>
              <a:buChar char="•"/>
            </a:pPr>
            <a:r>
              <a:rPr lang="pt-BR" sz="3200" b="1" dirty="0" smtClean="0">
                <a:solidFill>
                  <a:schemeClr val="accent6">
                    <a:lumMod val="75000"/>
                  </a:schemeClr>
                </a:solidFill>
              </a:rPr>
              <a:t>1567 adultos </a:t>
            </a:r>
          </a:p>
          <a:p>
            <a:pPr lvl="0" algn="r"/>
            <a:r>
              <a:rPr lang="pt-BR" sz="1400" b="1" dirty="0" smtClean="0">
                <a:solidFill>
                  <a:schemeClr val="accent6">
                    <a:lumMod val="75000"/>
                  </a:schemeClr>
                </a:solidFill>
              </a:rPr>
              <a:t>Boletim de Homeopatia nº 25 a 28 de Novembro a Fevereiro de 1947</a:t>
            </a:r>
            <a:endParaRPr lang="pt-BR"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ixaDeTexto 9"/>
          <p:cNvSpPr txBox="1"/>
          <p:nvPr/>
        </p:nvSpPr>
        <p:spPr>
          <a:xfrm>
            <a:off x="5167315" y="332656"/>
            <a:ext cx="4622224" cy="707886"/>
          </a:xfrm>
          <a:prstGeom prst="rect">
            <a:avLst/>
          </a:prstGeom>
          <a:noFill/>
        </p:spPr>
        <p:txBody>
          <a:bodyPr wrap="square">
            <a:spAutoFit/>
          </a:bodyPr>
          <a:lstStyle/>
          <a:p>
            <a:pPr algn="r" fontAlgn="auto">
              <a:spcBef>
                <a:spcPts val="0"/>
              </a:spcBef>
              <a:spcAft>
                <a:spcPts val="0"/>
              </a:spcAft>
              <a:defRPr/>
            </a:pPr>
            <a:r>
              <a:rPr lang="pt-BR" sz="2000" dirty="0">
                <a:solidFill>
                  <a:srgbClr val="005A00">
                    <a:alpha val="54902"/>
                  </a:srgbClr>
                </a:solidFill>
                <a:latin typeface="Arial Black" pitchFamily="34" charset="0"/>
                <a:cs typeface="+mn-cs"/>
              </a:rPr>
              <a:t>2</a:t>
            </a:r>
            <a:r>
              <a:rPr lang="pt-BR" sz="2000" dirty="0" smtClean="0">
                <a:solidFill>
                  <a:srgbClr val="005A00">
                    <a:alpha val="54902"/>
                  </a:srgbClr>
                </a:solidFill>
                <a:latin typeface="Arial Black" pitchFamily="34" charset="0"/>
                <a:cs typeface="+mn-cs"/>
              </a:rPr>
              <a:t>º Período: Propagação do Saber Homeopático no Sul</a:t>
            </a:r>
            <a:endParaRPr lang="pt-BR" sz="2000" dirty="0">
              <a:solidFill>
                <a:srgbClr val="005A00">
                  <a:alpha val="54902"/>
                </a:srgbClr>
              </a:solidFill>
              <a:latin typeface="Arial Black" pitchFamily="34" charset="0"/>
              <a:cs typeface="+mn-cs"/>
            </a:endParaRPr>
          </a:p>
        </p:txBody>
      </p:sp>
      <p:sp>
        <p:nvSpPr>
          <p:cNvPr id="4" name="CaixaDeTexto 3"/>
          <p:cNvSpPr txBox="1"/>
          <p:nvPr/>
        </p:nvSpPr>
        <p:spPr>
          <a:xfrm>
            <a:off x="3309926" y="2928934"/>
            <a:ext cx="184731" cy="369332"/>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endParaRPr lang="pt-BR" dirty="0"/>
          </a:p>
        </p:txBody>
      </p:sp>
      <p:pic>
        <p:nvPicPr>
          <p:cNvPr id="5" name="Imagem 4" descr="Dispensario 3.jpg"/>
          <p:cNvPicPr>
            <a:picLocks noChangeAspect="1"/>
          </p:cNvPicPr>
          <p:nvPr/>
        </p:nvPicPr>
        <p:blipFill>
          <a:blip r:embed="rId2" cstate="print"/>
          <a:stretch>
            <a:fillRect/>
          </a:stretch>
        </p:blipFill>
        <p:spPr>
          <a:xfrm>
            <a:off x="1666852" y="1500174"/>
            <a:ext cx="8239148" cy="5312788"/>
          </a:xfrm>
          <a:prstGeom prst="rect">
            <a:avLst/>
          </a:prstGeom>
        </p:spPr>
      </p:pic>
      <p:sp>
        <p:nvSpPr>
          <p:cNvPr id="6" name="CaixaDeTexto 5"/>
          <p:cNvSpPr txBox="1"/>
          <p:nvPr/>
        </p:nvSpPr>
        <p:spPr>
          <a:xfrm>
            <a:off x="1738290" y="1071547"/>
            <a:ext cx="7072362" cy="1107996"/>
          </a:xfrm>
          <a:prstGeom prst="rect">
            <a:avLst/>
          </a:prstGeom>
          <a:noFill/>
        </p:spPr>
        <p:txBody>
          <a:bodyPr wrap="square" rtlCol="0">
            <a:spAutoFit/>
          </a:bodyPr>
          <a:lstStyle/>
          <a:p>
            <a:pPr lvl="0"/>
            <a:r>
              <a:rPr lang="pt-BR" b="1" dirty="0" smtClean="0">
                <a:solidFill>
                  <a:schemeClr val="accent6">
                    <a:lumMod val="75000"/>
                  </a:schemeClr>
                </a:solidFill>
              </a:rPr>
              <a:t>Nº 3 em Menino Deus, criado em 1952, até hoje sede da LHRS. </a:t>
            </a:r>
          </a:p>
          <a:p>
            <a:r>
              <a:rPr lang="pt-BR" sz="2400" dirty="0" smtClean="0"/>
              <a:t> </a:t>
            </a:r>
          </a:p>
          <a:p>
            <a:endParaRPr lang="pt-BR" sz="24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ixaDeTexto 9"/>
          <p:cNvSpPr txBox="1"/>
          <p:nvPr/>
        </p:nvSpPr>
        <p:spPr>
          <a:xfrm>
            <a:off x="5167315" y="332656"/>
            <a:ext cx="4622224" cy="707886"/>
          </a:xfrm>
          <a:prstGeom prst="rect">
            <a:avLst/>
          </a:prstGeom>
          <a:noFill/>
        </p:spPr>
        <p:txBody>
          <a:bodyPr wrap="square">
            <a:spAutoFit/>
          </a:bodyPr>
          <a:lstStyle/>
          <a:p>
            <a:pPr algn="r" fontAlgn="auto">
              <a:spcBef>
                <a:spcPts val="0"/>
              </a:spcBef>
              <a:spcAft>
                <a:spcPts val="0"/>
              </a:spcAft>
              <a:defRPr/>
            </a:pPr>
            <a:r>
              <a:rPr lang="pt-BR" sz="2000" dirty="0">
                <a:solidFill>
                  <a:srgbClr val="005A00">
                    <a:alpha val="54902"/>
                  </a:srgbClr>
                </a:solidFill>
                <a:latin typeface="Arial Black" pitchFamily="34" charset="0"/>
                <a:cs typeface="+mn-cs"/>
              </a:rPr>
              <a:t>2</a:t>
            </a:r>
            <a:r>
              <a:rPr lang="pt-BR" sz="2000" dirty="0" smtClean="0">
                <a:solidFill>
                  <a:srgbClr val="005A00">
                    <a:alpha val="54902"/>
                  </a:srgbClr>
                </a:solidFill>
                <a:latin typeface="Arial Black" pitchFamily="34" charset="0"/>
                <a:cs typeface="+mn-cs"/>
              </a:rPr>
              <a:t>º Período: Propagação do Saber Homeopático no Sul</a:t>
            </a:r>
            <a:endParaRPr lang="pt-BR" sz="2000" dirty="0">
              <a:solidFill>
                <a:srgbClr val="005A00">
                  <a:alpha val="54902"/>
                </a:srgbClr>
              </a:solidFill>
              <a:latin typeface="Arial Black" pitchFamily="34" charset="0"/>
              <a:cs typeface="+mn-cs"/>
            </a:endParaRPr>
          </a:p>
        </p:txBody>
      </p:sp>
      <p:pic>
        <p:nvPicPr>
          <p:cNvPr id="3" name="Imagem 2" descr="Davi.jpg"/>
          <p:cNvPicPr>
            <a:picLocks noChangeAspect="1"/>
          </p:cNvPicPr>
          <p:nvPr/>
        </p:nvPicPr>
        <p:blipFill>
          <a:blip r:embed="rId2" cstate="print"/>
          <a:stretch>
            <a:fillRect/>
          </a:stretch>
        </p:blipFill>
        <p:spPr>
          <a:xfrm>
            <a:off x="4095744" y="1785926"/>
            <a:ext cx="2891255" cy="3357586"/>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ixaDeTexto 9"/>
          <p:cNvSpPr txBox="1"/>
          <p:nvPr/>
        </p:nvSpPr>
        <p:spPr>
          <a:xfrm>
            <a:off x="5167315" y="332656"/>
            <a:ext cx="4622224" cy="707886"/>
          </a:xfrm>
          <a:prstGeom prst="rect">
            <a:avLst/>
          </a:prstGeom>
          <a:noFill/>
        </p:spPr>
        <p:txBody>
          <a:bodyPr wrap="square">
            <a:spAutoFit/>
          </a:bodyPr>
          <a:lstStyle/>
          <a:p>
            <a:pPr algn="r" fontAlgn="auto">
              <a:spcBef>
                <a:spcPts val="0"/>
              </a:spcBef>
              <a:spcAft>
                <a:spcPts val="0"/>
              </a:spcAft>
              <a:defRPr/>
            </a:pPr>
            <a:r>
              <a:rPr lang="pt-BR" sz="2000" dirty="0">
                <a:solidFill>
                  <a:srgbClr val="005A00">
                    <a:alpha val="54902"/>
                  </a:srgbClr>
                </a:solidFill>
                <a:latin typeface="Arial Black" pitchFamily="34" charset="0"/>
                <a:cs typeface="+mn-cs"/>
              </a:rPr>
              <a:t>2</a:t>
            </a:r>
            <a:r>
              <a:rPr lang="pt-BR" sz="2000" dirty="0" smtClean="0">
                <a:solidFill>
                  <a:srgbClr val="005A00">
                    <a:alpha val="54902"/>
                  </a:srgbClr>
                </a:solidFill>
                <a:latin typeface="Arial Black" pitchFamily="34" charset="0"/>
                <a:cs typeface="+mn-cs"/>
              </a:rPr>
              <a:t>º Período: Propagação do Saber Homeopático no Sul</a:t>
            </a:r>
            <a:endParaRPr lang="pt-BR" sz="2000" dirty="0">
              <a:solidFill>
                <a:srgbClr val="005A00">
                  <a:alpha val="54902"/>
                </a:srgbClr>
              </a:solidFill>
              <a:latin typeface="Arial Black" pitchFamily="34" charset="0"/>
              <a:cs typeface="+mn-cs"/>
            </a:endParaRPr>
          </a:p>
        </p:txBody>
      </p:sp>
      <p:pic>
        <p:nvPicPr>
          <p:cNvPr id="44035" name="Imagem 14" descr="digitalizar0038.jpg"/>
          <p:cNvPicPr>
            <a:picLocks noChangeAspect="1" noChangeArrowheads="1"/>
          </p:cNvPicPr>
          <p:nvPr/>
        </p:nvPicPr>
        <p:blipFill>
          <a:blip r:embed="rId2" cstate="print"/>
          <a:srcRect/>
          <a:stretch>
            <a:fillRect/>
          </a:stretch>
        </p:blipFill>
        <p:spPr bwMode="auto">
          <a:xfrm>
            <a:off x="2738422" y="1785926"/>
            <a:ext cx="2428892" cy="3606536"/>
          </a:xfrm>
          <a:prstGeom prst="rect">
            <a:avLst/>
          </a:prstGeom>
          <a:noFill/>
        </p:spPr>
      </p:pic>
      <p:pic>
        <p:nvPicPr>
          <p:cNvPr id="44034" name="Imagem 29" descr="Boletim de Homeopatia 27 28 29 Agosto 1947 ano V.jpg"/>
          <p:cNvPicPr>
            <a:picLocks noChangeAspect="1" noChangeArrowheads="1"/>
          </p:cNvPicPr>
          <p:nvPr/>
        </p:nvPicPr>
        <p:blipFill>
          <a:blip r:embed="rId3" cstate="print"/>
          <a:srcRect/>
          <a:stretch>
            <a:fillRect/>
          </a:stretch>
        </p:blipFill>
        <p:spPr bwMode="auto">
          <a:xfrm>
            <a:off x="6381760" y="2357430"/>
            <a:ext cx="2547375" cy="3643338"/>
          </a:xfrm>
          <a:prstGeom prst="rect">
            <a:avLst/>
          </a:prstGeom>
          <a:noFill/>
        </p:spPr>
      </p:pic>
      <p:sp>
        <p:nvSpPr>
          <p:cNvPr id="44036" name="Rectangle 4"/>
          <p:cNvSpPr>
            <a:spLocks noChangeArrowheads="1"/>
          </p:cNvSpPr>
          <p:nvPr/>
        </p:nvSpPr>
        <p:spPr bwMode="auto">
          <a:xfrm>
            <a:off x="0" y="0"/>
            <a:ext cx="9906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pt-BR"/>
          </a:p>
        </p:txBody>
      </p:sp>
      <p:sp>
        <p:nvSpPr>
          <p:cNvPr id="44037" name="Rectangle 5"/>
          <p:cNvSpPr>
            <a:spLocks noChangeArrowheads="1"/>
          </p:cNvSpPr>
          <p:nvPr/>
        </p:nvSpPr>
        <p:spPr bwMode="auto">
          <a:xfrm>
            <a:off x="0" y="7477125"/>
            <a:ext cx="9906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pt-BR" sz="1800" b="0" i="0" u="none" strike="noStrike" cap="none" normalizeH="0" baseline="0" smtClean="0">
              <a:ln>
                <a:noFill/>
              </a:ln>
              <a:solidFill>
                <a:schemeClr val="tx1"/>
              </a:solidFill>
              <a:effectLst/>
              <a:latin typeface="Arial" pitchFamily="34" charset="0"/>
              <a:cs typeface="Arial" pitchFamily="34" charset="0"/>
            </a:endParaRPr>
          </a:p>
        </p:txBody>
      </p:sp>
      <p:sp>
        <p:nvSpPr>
          <p:cNvPr id="8" name="CaixaDeTexto 7"/>
          <p:cNvSpPr txBox="1"/>
          <p:nvPr/>
        </p:nvSpPr>
        <p:spPr>
          <a:xfrm>
            <a:off x="3452802" y="5500702"/>
            <a:ext cx="1035861" cy="276999"/>
          </a:xfrm>
          <a:prstGeom prst="rect">
            <a:avLst/>
          </a:prstGeom>
          <a:noFill/>
        </p:spPr>
        <p:txBody>
          <a:bodyPr wrap="none" rtlCol="0">
            <a:spAutoFit/>
          </a:bodyPr>
          <a:lstStyle/>
          <a:p>
            <a:r>
              <a:rPr lang="pt-BR" sz="1200" dirty="0" smtClean="0">
                <a:solidFill>
                  <a:schemeClr val="accent6">
                    <a:lumMod val="75000"/>
                  </a:schemeClr>
                </a:solidFill>
              </a:rPr>
              <a:t>1941 a 1944</a:t>
            </a:r>
            <a:endParaRPr lang="pt-BR" sz="1200" dirty="0">
              <a:solidFill>
                <a:schemeClr val="accent6">
                  <a:lumMod val="75000"/>
                </a:schemeClr>
              </a:solidFill>
            </a:endParaRPr>
          </a:p>
        </p:txBody>
      </p:sp>
      <p:sp>
        <p:nvSpPr>
          <p:cNvPr id="9" name="CaixaDeTexto 8"/>
          <p:cNvSpPr txBox="1"/>
          <p:nvPr/>
        </p:nvSpPr>
        <p:spPr>
          <a:xfrm>
            <a:off x="7239016" y="6072206"/>
            <a:ext cx="1035861" cy="276999"/>
          </a:xfrm>
          <a:prstGeom prst="rect">
            <a:avLst/>
          </a:prstGeom>
          <a:noFill/>
        </p:spPr>
        <p:txBody>
          <a:bodyPr wrap="none" rtlCol="0">
            <a:spAutoFit/>
          </a:bodyPr>
          <a:lstStyle/>
          <a:p>
            <a:r>
              <a:rPr lang="pt-BR" sz="1200" dirty="0" smtClean="0">
                <a:solidFill>
                  <a:schemeClr val="accent6">
                    <a:lumMod val="75000"/>
                  </a:schemeClr>
                </a:solidFill>
              </a:rPr>
              <a:t>1944 a 1963</a:t>
            </a:r>
            <a:endParaRPr lang="pt-BR" sz="1200" dirty="0">
              <a:solidFill>
                <a:schemeClr val="accent6">
                  <a:lumMod val="75000"/>
                </a:schemeClr>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ixaDeTexto 9"/>
          <p:cNvSpPr txBox="1"/>
          <p:nvPr/>
        </p:nvSpPr>
        <p:spPr>
          <a:xfrm>
            <a:off x="5167315" y="332656"/>
            <a:ext cx="4622224" cy="707886"/>
          </a:xfrm>
          <a:prstGeom prst="rect">
            <a:avLst/>
          </a:prstGeom>
          <a:noFill/>
        </p:spPr>
        <p:txBody>
          <a:bodyPr wrap="square">
            <a:spAutoFit/>
          </a:bodyPr>
          <a:lstStyle/>
          <a:p>
            <a:pPr algn="r" fontAlgn="auto">
              <a:spcBef>
                <a:spcPts val="0"/>
              </a:spcBef>
              <a:spcAft>
                <a:spcPts val="0"/>
              </a:spcAft>
              <a:defRPr/>
            </a:pPr>
            <a:r>
              <a:rPr lang="pt-BR" sz="2000" dirty="0">
                <a:solidFill>
                  <a:srgbClr val="005A00">
                    <a:alpha val="54902"/>
                  </a:srgbClr>
                </a:solidFill>
                <a:latin typeface="Arial Black" pitchFamily="34" charset="0"/>
                <a:cs typeface="+mn-cs"/>
              </a:rPr>
              <a:t>2</a:t>
            </a:r>
            <a:r>
              <a:rPr lang="pt-BR" sz="2000" dirty="0" smtClean="0">
                <a:solidFill>
                  <a:srgbClr val="005A00">
                    <a:alpha val="54902"/>
                  </a:srgbClr>
                </a:solidFill>
                <a:latin typeface="Arial Black" pitchFamily="34" charset="0"/>
                <a:cs typeface="+mn-cs"/>
              </a:rPr>
              <a:t>º Período: Propagação do Saber Homeopático no Sul</a:t>
            </a:r>
            <a:endParaRPr lang="pt-BR" sz="2000" dirty="0">
              <a:solidFill>
                <a:srgbClr val="005A00">
                  <a:alpha val="54902"/>
                </a:srgbClr>
              </a:solidFill>
              <a:latin typeface="Arial Black" pitchFamily="34" charset="0"/>
              <a:cs typeface="+mn-cs"/>
            </a:endParaRPr>
          </a:p>
        </p:txBody>
      </p:sp>
      <p:sp>
        <p:nvSpPr>
          <p:cNvPr id="5" name="Retângulo 4"/>
          <p:cNvSpPr/>
          <p:nvPr/>
        </p:nvSpPr>
        <p:spPr>
          <a:xfrm>
            <a:off x="2047872" y="1357298"/>
            <a:ext cx="2476500" cy="4524315"/>
          </a:xfrm>
          <a:prstGeom prst="rect">
            <a:avLst/>
          </a:prstGeom>
        </p:spPr>
        <p:txBody>
          <a:bodyPr>
            <a:spAutoFit/>
          </a:bodyPr>
          <a:lstStyle/>
          <a:p>
            <a:pPr lvl="0"/>
            <a:r>
              <a:rPr lang="pt-BR" sz="2400" b="1" dirty="0" smtClean="0">
                <a:solidFill>
                  <a:srgbClr val="F79646">
                    <a:lumMod val="75000"/>
                  </a:srgbClr>
                </a:solidFill>
                <a:latin typeface="Calibri"/>
                <a:cs typeface="+mn-cs"/>
              </a:rPr>
              <a:t>No centenário da morte de Hahnemann em 1943, foi inaugurado no Parque Farroupilha,  o primeiro monumento público a Homeopatia na América do Sul.</a:t>
            </a:r>
            <a:endParaRPr lang="pt-BR" sz="2400" b="1" dirty="0">
              <a:solidFill>
                <a:srgbClr val="F79646">
                  <a:lumMod val="75000"/>
                </a:srgbClr>
              </a:solidFill>
              <a:latin typeface="Calibri"/>
              <a:cs typeface="+mn-cs"/>
            </a:endParaRPr>
          </a:p>
        </p:txBody>
      </p:sp>
      <p:pic>
        <p:nvPicPr>
          <p:cNvPr id="6" name="Imagem 5" descr="hermahahnemman2.jpg"/>
          <p:cNvPicPr/>
          <p:nvPr/>
        </p:nvPicPr>
        <p:blipFill>
          <a:blip r:embed="rId2" cstate="print"/>
          <a:stretch>
            <a:fillRect/>
          </a:stretch>
        </p:blipFill>
        <p:spPr>
          <a:xfrm>
            <a:off x="5238752" y="1643050"/>
            <a:ext cx="3714776" cy="4500594"/>
          </a:xfrm>
          <a:prstGeom prst="rect">
            <a:avLst/>
          </a:prstGeom>
          <a:noFill/>
          <a:ln>
            <a:no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A9FC88">
            <a:alpha val="39999"/>
          </a:srgbClr>
        </a:solidFill>
        <a:effectLst/>
      </p:bgPr>
    </p:bg>
    <p:spTree>
      <p:nvGrpSpPr>
        <p:cNvPr id="1" name=""/>
        <p:cNvGrpSpPr/>
        <p:nvPr/>
      </p:nvGrpSpPr>
      <p:grpSpPr>
        <a:xfrm>
          <a:off x="0" y="0"/>
          <a:ext cx="0" cy="0"/>
          <a:chOff x="0" y="0"/>
          <a:chExt cx="0" cy="0"/>
        </a:xfrm>
      </p:grpSpPr>
      <p:sp>
        <p:nvSpPr>
          <p:cNvPr id="10" name="CaixaDeTexto 9"/>
          <p:cNvSpPr txBox="1"/>
          <p:nvPr/>
        </p:nvSpPr>
        <p:spPr>
          <a:xfrm>
            <a:off x="6903217" y="332656"/>
            <a:ext cx="2886321" cy="523220"/>
          </a:xfrm>
          <a:prstGeom prst="rect">
            <a:avLst/>
          </a:prstGeom>
          <a:noFill/>
        </p:spPr>
        <p:txBody>
          <a:bodyPr>
            <a:spAutoFit/>
          </a:bodyPr>
          <a:lstStyle/>
          <a:p>
            <a:pPr algn="r" fontAlgn="auto">
              <a:spcBef>
                <a:spcPts val="0"/>
              </a:spcBef>
              <a:spcAft>
                <a:spcPts val="0"/>
              </a:spcAft>
              <a:defRPr/>
            </a:pPr>
            <a:r>
              <a:rPr lang="pt-BR" sz="2800" dirty="0">
                <a:solidFill>
                  <a:srgbClr val="005A00">
                    <a:alpha val="54902"/>
                  </a:srgbClr>
                </a:solidFill>
                <a:latin typeface="Arial Black" pitchFamily="34" charset="0"/>
                <a:cs typeface="+mn-cs"/>
              </a:rPr>
              <a:t>Introdução</a:t>
            </a:r>
          </a:p>
        </p:txBody>
      </p:sp>
      <p:sp>
        <p:nvSpPr>
          <p:cNvPr id="16" name="Retângulo 15"/>
          <p:cNvSpPr/>
          <p:nvPr/>
        </p:nvSpPr>
        <p:spPr bwMode="auto">
          <a:xfrm>
            <a:off x="1595414" y="1571612"/>
            <a:ext cx="8143932" cy="5072098"/>
          </a:xfrm>
          <a:prstGeom prst="rect">
            <a:avLst/>
          </a:prstGeom>
          <a:ln/>
          <a:scene3d>
            <a:camera prst="orthographicFront">
              <a:rot lat="0" lon="0" rev="0"/>
            </a:camera>
            <a:lightRig rig="soft" dir="t">
              <a:rot lat="0" lon="0" rev="0"/>
            </a:lightRig>
          </a:scene3d>
        </p:spPr>
        <p:style>
          <a:lnRef idx="1">
            <a:schemeClr val="accent3"/>
          </a:lnRef>
          <a:fillRef idx="2">
            <a:schemeClr val="accent3"/>
          </a:fillRef>
          <a:effectRef idx="1">
            <a:schemeClr val="accent3"/>
          </a:effectRef>
          <a:fontRef idx="minor">
            <a:schemeClr val="dk1"/>
          </a:fontRef>
        </p:style>
        <p:txBody>
          <a:bodyPr anchor="ctr"/>
          <a:lstStyle/>
          <a:p>
            <a:pPr fontAlgn="auto">
              <a:spcBef>
                <a:spcPts val="0"/>
              </a:spcBef>
              <a:spcAft>
                <a:spcPts val="0"/>
              </a:spcAft>
              <a:defRPr/>
            </a:pPr>
            <a:endParaRPr lang="pt-BR" sz="3200" b="1" dirty="0" smtClean="0">
              <a:solidFill>
                <a:schemeClr val="accent6">
                  <a:lumMod val="75000"/>
                </a:schemeClr>
              </a:solidFill>
            </a:endParaRPr>
          </a:p>
          <a:p>
            <a:pPr fontAlgn="auto">
              <a:spcBef>
                <a:spcPts val="0"/>
              </a:spcBef>
              <a:spcAft>
                <a:spcPts val="0"/>
              </a:spcAft>
              <a:defRPr/>
            </a:pPr>
            <a:endParaRPr lang="pt-BR" sz="3200" b="1" dirty="0" smtClean="0">
              <a:solidFill>
                <a:schemeClr val="accent6">
                  <a:lumMod val="75000"/>
                </a:schemeClr>
              </a:solidFill>
            </a:endParaRPr>
          </a:p>
          <a:p>
            <a:pPr algn="ctr" fontAlgn="auto">
              <a:spcBef>
                <a:spcPts val="0"/>
              </a:spcBef>
              <a:spcAft>
                <a:spcPts val="0"/>
              </a:spcAft>
              <a:defRPr/>
            </a:pPr>
            <a:r>
              <a:rPr lang="pt-BR" sz="3200" b="1" dirty="0" smtClean="0">
                <a:solidFill>
                  <a:schemeClr val="accent6">
                    <a:lumMod val="75000"/>
                  </a:schemeClr>
                </a:solidFill>
              </a:rPr>
              <a:t>Dividimos o trabalho em </a:t>
            </a:r>
            <a:r>
              <a:rPr lang="pt-BR" sz="3200" b="1" u="sng" dirty="0" smtClean="0">
                <a:solidFill>
                  <a:schemeClr val="accent6">
                    <a:lumMod val="75000"/>
                  </a:schemeClr>
                </a:solidFill>
              </a:rPr>
              <a:t>5 períodos</a:t>
            </a:r>
            <a:r>
              <a:rPr lang="pt-BR" sz="3200" b="1" dirty="0" smtClean="0">
                <a:solidFill>
                  <a:schemeClr val="accent6">
                    <a:lumMod val="75000"/>
                  </a:schemeClr>
                </a:solidFill>
              </a:rPr>
              <a:t>:</a:t>
            </a:r>
          </a:p>
          <a:p>
            <a:pPr fontAlgn="auto">
              <a:spcBef>
                <a:spcPts val="0"/>
              </a:spcBef>
              <a:spcAft>
                <a:spcPts val="0"/>
              </a:spcAft>
              <a:defRPr/>
            </a:pPr>
            <a:endParaRPr lang="pt-BR" sz="3200" b="1" dirty="0" smtClean="0">
              <a:solidFill>
                <a:schemeClr val="accent6">
                  <a:lumMod val="75000"/>
                </a:schemeClr>
              </a:solidFill>
            </a:endParaRPr>
          </a:p>
          <a:p>
            <a:pPr fontAlgn="auto">
              <a:spcBef>
                <a:spcPts val="0"/>
              </a:spcBef>
              <a:spcAft>
                <a:spcPts val="0"/>
              </a:spcAft>
              <a:defRPr/>
            </a:pPr>
            <a:r>
              <a:rPr lang="pt-BR" sz="3200" b="1" dirty="0" smtClean="0">
                <a:solidFill>
                  <a:schemeClr val="accent6">
                    <a:lumMod val="75000"/>
                  </a:schemeClr>
                </a:solidFill>
              </a:rPr>
              <a:t>1º - Origem e Formação Acadêmica</a:t>
            </a:r>
          </a:p>
          <a:p>
            <a:pPr fontAlgn="auto">
              <a:spcBef>
                <a:spcPts val="0"/>
              </a:spcBef>
              <a:spcAft>
                <a:spcPts val="0"/>
              </a:spcAft>
              <a:defRPr/>
            </a:pPr>
            <a:r>
              <a:rPr lang="pt-BR" sz="3200" b="1" dirty="0" smtClean="0">
                <a:solidFill>
                  <a:schemeClr val="accent6">
                    <a:lumMod val="75000"/>
                  </a:schemeClr>
                </a:solidFill>
              </a:rPr>
              <a:t>2º - Propagação do Saber Homeopático no Sul</a:t>
            </a:r>
          </a:p>
          <a:p>
            <a:pPr fontAlgn="auto">
              <a:spcBef>
                <a:spcPts val="0"/>
              </a:spcBef>
              <a:spcAft>
                <a:spcPts val="0"/>
              </a:spcAft>
              <a:defRPr/>
            </a:pPr>
            <a:r>
              <a:rPr lang="pt-BR" sz="3200" b="1" dirty="0" smtClean="0">
                <a:solidFill>
                  <a:schemeClr val="accent6">
                    <a:lumMod val="75000"/>
                  </a:schemeClr>
                </a:solidFill>
              </a:rPr>
              <a:t>3º - Retorno ao Rio de Janeiro </a:t>
            </a:r>
          </a:p>
          <a:p>
            <a:pPr fontAlgn="auto">
              <a:spcBef>
                <a:spcPts val="0"/>
              </a:spcBef>
              <a:spcAft>
                <a:spcPts val="0"/>
              </a:spcAft>
              <a:defRPr/>
            </a:pPr>
            <a:r>
              <a:rPr lang="pt-BR" sz="3200" b="1" dirty="0" smtClean="0">
                <a:solidFill>
                  <a:schemeClr val="accent6">
                    <a:lumMod val="75000"/>
                  </a:schemeClr>
                </a:solidFill>
              </a:rPr>
              <a:t>4º - Sua Influência na Homeopatia de SP</a:t>
            </a:r>
          </a:p>
          <a:p>
            <a:pPr fontAlgn="auto">
              <a:spcBef>
                <a:spcPts val="0"/>
              </a:spcBef>
              <a:spcAft>
                <a:spcPts val="0"/>
              </a:spcAft>
              <a:defRPr/>
            </a:pPr>
            <a:r>
              <a:rPr lang="pt-BR" sz="3200" b="1" dirty="0" smtClean="0">
                <a:solidFill>
                  <a:schemeClr val="accent6">
                    <a:lumMod val="75000"/>
                  </a:schemeClr>
                </a:solidFill>
              </a:rPr>
              <a:t>5º - Sua Influência na Homeopatia do Brasil e do Mundo</a:t>
            </a:r>
          </a:p>
          <a:p>
            <a:pPr fontAlgn="auto">
              <a:spcBef>
                <a:spcPts val="0"/>
              </a:spcBef>
              <a:spcAft>
                <a:spcPts val="0"/>
              </a:spcAft>
              <a:defRPr/>
            </a:pPr>
            <a:endParaRPr lang="pt-BR" sz="4000" b="1" dirty="0" smtClean="0">
              <a:solidFill>
                <a:schemeClr val="accent6">
                  <a:lumMod val="75000"/>
                </a:schemeClr>
              </a:solidFill>
            </a:endParaRPr>
          </a:p>
          <a:p>
            <a:pPr fontAlgn="auto">
              <a:spcBef>
                <a:spcPts val="0"/>
              </a:spcBef>
              <a:spcAft>
                <a:spcPts val="0"/>
              </a:spcAft>
              <a:defRPr/>
            </a:pPr>
            <a:endParaRPr lang="pt-BR" sz="4000" b="1" dirty="0" smtClean="0">
              <a:solidFill>
                <a:schemeClr val="accent6">
                  <a:lumMod val="75000"/>
                </a:schemeClr>
              </a:solidFill>
            </a:endParaRPr>
          </a:p>
          <a:p>
            <a:pPr fontAlgn="auto">
              <a:spcBef>
                <a:spcPts val="0"/>
              </a:spcBef>
              <a:spcAft>
                <a:spcPts val="0"/>
              </a:spcAft>
              <a:defRPr/>
            </a:pPr>
            <a:endParaRPr lang="pt-BR" sz="4000" b="1" dirty="0" smtClean="0">
              <a:solidFill>
                <a:schemeClr val="accent6">
                  <a:lumMod val="75000"/>
                </a:schemeClr>
              </a:solidFill>
            </a:endParaRPr>
          </a:p>
        </p:txBody>
      </p:sp>
      <p:sp>
        <p:nvSpPr>
          <p:cNvPr id="11276" name="CaixaDeTexto 23"/>
          <p:cNvSpPr txBox="1">
            <a:spLocks noChangeArrowheads="1"/>
          </p:cNvSpPr>
          <p:nvPr/>
        </p:nvSpPr>
        <p:spPr bwMode="auto">
          <a:xfrm>
            <a:off x="6669511" y="4684883"/>
            <a:ext cx="1949979" cy="399880"/>
          </a:xfrm>
          <a:prstGeom prst="rect">
            <a:avLst/>
          </a:prstGeom>
          <a:noFill/>
          <a:ln w="9525">
            <a:noFill/>
            <a:miter lim="800000"/>
            <a:headEnd/>
            <a:tailEnd/>
          </a:ln>
        </p:spPr>
        <p:txBody>
          <a:bodyPr>
            <a:spAutoFit/>
          </a:bodyPr>
          <a:lstStyle/>
          <a:p>
            <a:pPr algn="ctr"/>
            <a:endParaRPr lang="pt-BR" sz="2000" dirty="0">
              <a:solidFill>
                <a:schemeClr val="bg1"/>
              </a:solidFill>
              <a:latin typeface="Arial Black" pitchFamily="34" charset="0"/>
            </a:endParaRPr>
          </a:p>
        </p:txBody>
      </p:sp>
      <p:sp>
        <p:nvSpPr>
          <p:cNvPr id="11274" name="CaixaDeTexto 32"/>
          <p:cNvSpPr txBox="1">
            <a:spLocks noChangeArrowheads="1"/>
          </p:cNvSpPr>
          <p:nvPr/>
        </p:nvSpPr>
        <p:spPr bwMode="auto">
          <a:xfrm>
            <a:off x="3452802" y="2428868"/>
            <a:ext cx="4345812" cy="437331"/>
          </a:xfrm>
          <a:prstGeom prst="rect">
            <a:avLst/>
          </a:prstGeom>
          <a:noFill/>
          <a:ln w="9525">
            <a:noFill/>
            <a:miter lim="800000"/>
            <a:headEnd/>
            <a:tailEnd/>
          </a:ln>
        </p:spPr>
        <p:txBody>
          <a:bodyPr wrap="square">
            <a:spAutoFit/>
          </a:bodyPr>
          <a:lstStyle/>
          <a:p>
            <a:pPr algn="ctr"/>
            <a:endParaRPr lang="pt-BR" sz="2000"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ixaDeTexto 9"/>
          <p:cNvSpPr txBox="1"/>
          <p:nvPr/>
        </p:nvSpPr>
        <p:spPr>
          <a:xfrm>
            <a:off x="5167315" y="332656"/>
            <a:ext cx="4622224" cy="707886"/>
          </a:xfrm>
          <a:prstGeom prst="rect">
            <a:avLst/>
          </a:prstGeom>
          <a:noFill/>
        </p:spPr>
        <p:txBody>
          <a:bodyPr wrap="square">
            <a:spAutoFit/>
          </a:bodyPr>
          <a:lstStyle/>
          <a:p>
            <a:pPr algn="r" fontAlgn="auto">
              <a:spcBef>
                <a:spcPts val="0"/>
              </a:spcBef>
              <a:spcAft>
                <a:spcPts val="0"/>
              </a:spcAft>
              <a:defRPr/>
            </a:pPr>
            <a:r>
              <a:rPr lang="pt-BR" sz="2000" dirty="0">
                <a:solidFill>
                  <a:srgbClr val="005A00">
                    <a:alpha val="54902"/>
                  </a:srgbClr>
                </a:solidFill>
                <a:latin typeface="Arial Black" pitchFamily="34" charset="0"/>
                <a:cs typeface="+mn-cs"/>
              </a:rPr>
              <a:t>2</a:t>
            </a:r>
            <a:r>
              <a:rPr lang="pt-BR" sz="2000" dirty="0" smtClean="0">
                <a:solidFill>
                  <a:srgbClr val="005A00">
                    <a:alpha val="54902"/>
                  </a:srgbClr>
                </a:solidFill>
                <a:latin typeface="Arial Black" pitchFamily="34" charset="0"/>
                <a:cs typeface="+mn-cs"/>
              </a:rPr>
              <a:t>º Período: Propagação do Saber Homeopático no Sul</a:t>
            </a:r>
            <a:endParaRPr lang="pt-BR" sz="2000" dirty="0">
              <a:solidFill>
                <a:srgbClr val="005A00">
                  <a:alpha val="54902"/>
                </a:srgbClr>
              </a:solidFill>
              <a:latin typeface="Arial Black" pitchFamily="34" charset="0"/>
              <a:cs typeface="+mn-cs"/>
            </a:endParaRPr>
          </a:p>
        </p:txBody>
      </p:sp>
      <p:sp>
        <p:nvSpPr>
          <p:cNvPr id="4" name="Retângulo 3"/>
          <p:cNvSpPr/>
          <p:nvPr/>
        </p:nvSpPr>
        <p:spPr>
          <a:xfrm>
            <a:off x="1809728" y="1857364"/>
            <a:ext cx="2500330" cy="3970318"/>
          </a:xfrm>
          <a:prstGeom prst="rect">
            <a:avLst/>
          </a:prstGeom>
        </p:spPr>
        <p:txBody>
          <a:bodyPr wrap="square">
            <a:spAutoFit/>
          </a:bodyPr>
          <a:lstStyle/>
          <a:p>
            <a:pPr lvl="0"/>
            <a:r>
              <a:rPr lang="pt-BR" sz="2800" b="1" dirty="0" smtClean="0">
                <a:solidFill>
                  <a:schemeClr val="accent6">
                    <a:lumMod val="75000"/>
                  </a:schemeClr>
                </a:solidFill>
                <a:latin typeface="Calibri"/>
                <a:cs typeface="+mn-cs"/>
              </a:rPr>
              <a:t>Presidiu o 1º Congresso Sul Americano de Homeopatia em 1944, Porto Alegre , com apoio do governo do Estado. </a:t>
            </a:r>
          </a:p>
        </p:txBody>
      </p:sp>
      <p:pic>
        <p:nvPicPr>
          <p:cNvPr id="5" name="Imagem 4" descr="David17.jpg"/>
          <p:cNvPicPr/>
          <p:nvPr/>
        </p:nvPicPr>
        <p:blipFill>
          <a:blip r:embed="rId2" cstate="print"/>
          <a:stretch>
            <a:fillRect/>
          </a:stretch>
        </p:blipFill>
        <p:spPr>
          <a:xfrm>
            <a:off x="5524504" y="2071678"/>
            <a:ext cx="2771777" cy="3929090"/>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ixaDeTexto 9"/>
          <p:cNvSpPr txBox="1"/>
          <p:nvPr/>
        </p:nvSpPr>
        <p:spPr>
          <a:xfrm>
            <a:off x="5167315" y="332656"/>
            <a:ext cx="4622224" cy="707886"/>
          </a:xfrm>
          <a:prstGeom prst="rect">
            <a:avLst/>
          </a:prstGeom>
          <a:noFill/>
        </p:spPr>
        <p:txBody>
          <a:bodyPr wrap="square">
            <a:spAutoFit/>
          </a:bodyPr>
          <a:lstStyle/>
          <a:p>
            <a:pPr algn="r" fontAlgn="auto">
              <a:spcBef>
                <a:spcPts val="0"/>
              </a:spcBef>
              <a:spcAft>
                <a:spcPts val="0"/>
              </a:spcAft>
              <a:defRPr/>
            </a:pPr>
            <a:r>
              <a:rPr lang="pt-BR" sz="2000" dirty="0">
                <a:solidFill>
                  <a:srgbClr val="005A00">
                    <a:alpha val="54902"/>
                  </a:srgbClr>
                </a:solidFill>
                <a:latin typeface="Arial Black" pitchFamily="34" charset="0"/>
                <a:cs typeface="+mn-cs"/>
              </a:rPr>
              <a:t>2</a:t>
            </a:r>
            <a:r>
              <a:rPr lang="pt-BR" sz="2000" dirty="0" smtClean="0">
                <a:solidFill>
                  <a:srgbClr val="005A00">
                    <a:alpha val="54902"/>
                  </a:srgbClr>
                </a:solidFill>
                <a:latin typeface="Arial Black" pitchFamily="34" charset="0"/>
                <a:cs typeface="+mn-cs"/>
              </a:rPr>
              <a:t>º Período: Propagação do Saber Homeopático no Sul</a:t>
            </a:r>
            <a:endParaRPr lang="pt-BR" sz="2000" dirty="0">
              <a:solidFill>
                <a:srgbClr val="005A00">
                  <a:alpha val="54902"/>
                </a:srgbClr>
              </a:solidFill>
              <a:latin typeface="Arial Black" pitchFamily="34" charset="0"/>
              <a:cs typeface="+mn-cs"/>
            </a:endParaRPr>
          </a:p>
        </p:txBody>
      </p:sp>
      <p:sp>
        <p:nvSpPr>
          <p:cNvPr id="3" name="Retângulo 2"/>
          <p:cNvSpPr/>
          <p:nvPr/>
        </p:nvSpPr>
        <p:spPr>
          <a:xfrm>
            <a:off x="1738290" y="2357430"/>
            <a:ext cx="2714644" cy="3046988"/>
          </a:xfrm>
          <a:prstGeom prst="rect">
            <a:avLst/>
          </a:prstGeom>
        </p:spPr>
        <p:txBody>
          <a:bodyPr wrap="square">
            <a:spAutoFit/>
          </a:bodyPr>
          <a:lstStyle/>
          <a:p>
            <a:r>
              <a:rPr lang="pt-BR" sz="2400" b="1" dirty="0" smtClean="0">
                <a:solidFill>
                  <a:schemeClr val="accent6">
                    <a:lumMod val="75000"/>
                  </a:schemeClr>
                </a:solidFill>
              </a:rPr>
              <a:t>Presidiu o 4º Congresso Brasileiro de Homeopatia em 1952 e o 1º Congresso Mundial, em 1954.</a:t>
            </a:r>
            <a:endParaRPr lang="pt-BR" sz="1200" b="1" dirty="0">
              <a:solidFill>
                <a:schemeClr val="accent6">
                  <a:lumMod val="75000"/>
                </a:schemeClr>
              </a:solidFill>
            </a:endParaRPr>
          </a:p>
        </p:txBody>
      </p:sp>
      <p:pic>
        <p:nvPicPr>
          <p:cNvPr id="48130" name="Picture 2"/>
          <p:cNvPicPr>
            <a:picLocks noChangeAspect="1" noChangeArrowheads="1"/>
          </p:cNvPicPr>
          <p:nvPr/>
        </p:nvPicPr>
        <p:blipFill>
          <a:blip r:embed="rId2" cstate="print"/>
          <a:srcRect/>
          <a:stretch>
            <a:fillRect/>
          </a:stretch>
        </p:blipFill>
        <p:spPr bwMode="auto">
          <a:xfrm>
            <a:off x="5453066" y="1285861"/>
            <a:ext cx="3071834" cy="4853098"/>
          </a:xfrm>
          <a:prstGeom prst="rect">
            <a:avLst/>
          </a:prstGeom>
          <a:noFill/>
          <a:ln w="9525">
            <a:noFill/>
            <a:miter lim="800000"/>
            <a:headEnd/>
            <a:tailEnd/>
          </a:ln>
          <a:effectLst/>
        </p:spPr>
      </p:pic>
      <p:sp>
        <p:nvSpPr>
          <p:cNvPr id="5" name="Retângulo 4"/>
          <p:cNvSpPr/>
          <p:nvPr/>
        </p:nvSpPr>
        <p:spPr>
          <a:xfrm>
            <a:off x="5453066" y="6075789"/>
            <a:ext cx="3217859" cy="646331"/>
          </a:xfrm>
          <a:prstGeom prst="rect">
            <a:avLst/>
          </a:prstGeom>
        </p:spPr>
        <p:txBody>
          <a:bodyPr wrap="square">
            <a:spAutoFit/>
          </a:bodyPr>
          <a:lstStyle/>
          <a:p>
            <a:pPr lvl="0"/>
            <a:r>
              <a:rPr lang="pt-BR" sz="1200" b="1" dirty="0" smtClean="0">
                <a:solidFill>
                  <a:srgbClr val="F79646">
                    <a:lumMod val="75000"/>
                  </a:srgbClr>
                </a:solidFill>
              </a:rPr>
              <a:t>Licínio Cardoso, gaúcho, fundador do Hospital e da Faculdade Hahnemanniana no Rio de Janeiro. </a:t>
            </a:r>
            <a:endParaRPr lang="pt-BR" sz="1200" b="1" dirty="0">
              <a:solidFill>
                <a:srgbClr val="F79646">
                  <a:lumMod val="75000"/>
                </a:srgbClr>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p:cNvSpPr txBox="1"/>
          <p:nvPr/>
        </p:nvSpPr>
        <p:spPr>
          <a:xfrm>
            <a:off x="3167050" y="2857496"/>
            <a:ext cx="7044773" cy="954107"/>
          </a:xfrm>
          <a:prstGeom prst="rect">
            <a:avLst/>
          </a:prstGeom>
          <a:noFill/>
        </p:spPr>
        <p:txBody>
          <a:bodyPr wrap="square" rtlCol="0">
            <a:spAutoFit/>
          </a:bodyPr>
          <a:lstStyle/>
          <a:p>
            <a:r>
              <a:rPr lang="pt-BR" sz="2800" b="1" dirty="0" smtClean="0">
                <a:solidFill>
                  <a:schemeClr val="accent6">
                    <a:lumMod val="75000"/>
                  </a:schemeClr>
                </a:solidFill>
              </a:rPr>
              <a:t>3º- Período:</a:t>
            </a:r>
          </a:p>
          <a:p>
            <a:r>
              <a:rPr lang="pt-BR" sz="2800" b="1" dirty="0" smtClean="0">
                <a:solidFill>
                  <a:schemeClr val="accent6">
                    <a:lumMod val="75000"/>
                  </a:schemeClr>
                </a:solidFill>
              </a:rPr>
              <a:t>Retorno ao Rio de Janeiro</a:t>
            </a:r>
            <a:endParaRPr lang="pt-BR" sz="2800"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ixaDeTexto 9"/>
          <p:cNvSpPr txBox="1"/>
          <p:nvPr/>
        </p:nvSpPr>
        <p:spPr>
          <a:xfrm>
            <a:off x="5167315" y="332656"/>
            <a:ext cx="4622224" cy="707886"/>
          </a:xfrm>
          <a:prstGeom prst="rect">
            <a:avLst/>
          </a:prstGeom>
          <a:noFill/>
        </p:spPr>
        <p:txBody>
          <a:bodyPr wrap="square">
            <a:spAutoFit/>
          </a:bodyPr>
          <a:lstStyle/>
          <a:p>
            <a:pPr algn="r" fontAlgn="auto">
              <a:spcBef>
                <a:spcPts val="0"/>
              </a:spcBef>
              <a:spcAft>
                <a:spcPts val="0"/>
              </a:spcAft>
              <a:defRPr/>
            </a:pPr>
            <a:r>
              <a:rPr lang="pt-BR" sz="2000" dirty="0">
                <a:solidFill>
                  <a:srgbClr val="005A00">
                    <a:alpha val="54902"/>
                  </a:srgbClr>
                </a:solidFill>
                <a:latin typeface="Arial Black" pitchFamily="34" charset="0"/>
                <a:cs typeface="+mn-cs"/>
              </a:rPr>
              <a:t>3</a:t>
            </a:r>
            <a:r>
              <a:rPr lang="pt-BR" sz="2000" dirty="0" smtClean="0">
                <a:solidFill>
                  <a:srgbClr val="005A00">
                    <a:alpha val="54902"/>
                  </a:srgbClr>
                </a:solidFill>
                <a:latin typeface="Arial Black" pitchFamily="34" charset="0"/>
                <a:cs typeface="+mn-cs"/>
              </a:rPr>
              <a:t>º Período: Retorno ao </a:t>
            </a:r>
          </a:p>
          <a:p>
            <a:pPr algn="r" fontAlgn="auto">
              <a:spcBef>
                <a:spcPts val="0"/>
              </a:spcBef>
              <a:spcAft>
                <a:spcPts val="0"/>
              </a:spcAft>
              <a:defRPr/>
            </a:pPr>
            <a:r>
              <a:rPr lang="pt-BR" sz="2000" dirty="0" smtClean="0">
                <a:solidFill>
                  <a:srgbClr val="005A00">
                    <a:alpha val="54902"/>
                  </a:srgbClr>
                </a:solidFill>
                <a:latin typeface="Arial Black" pitchFamily="34" charset="0"/>
                <a:cs typeface="+mn-cs"/>
              </a:rPr>
              <a:t>Rio de Janeiro</a:t>
            </a:r>
            <a:endParaRPr lang="pt-BR" sz="2000" dirty="0">
              <a:solidFill>
                <a:srgbClr val="005A00">
                  <a:alpha val="54902"/>
                </a:srgbClr>
              </a:solidFill>
              <a:latin typeface="Arial Black" pitchFamily="34" charset="0"/>
              <a:cs typeface="+mn-cs"/>
            </a:endParaRPr>
          </a:p>
        </p:txBody>
      </p:sp>
      <p:sp>
        <p:nvSpPr>
          <p:cNvPr id="51202" name="Rectangle 2"/>
          <p:cNvSpPr>
            <a:spLocks noChangeArrowheads="1"/>
          </p:cNvSpPr>
          <p:nvPr/>
        </p:nvSpPr>
        <p:spPr bwMode="auto">
          <a:xfrm>
            <a:off x="2524108" y="2792835"/>
            <a:ext cx="6286544" cy="22467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r>
              <a:rPr lang="pt-BR" sz="2800" b="1" dirty="0" smtClean="0">
                <a:solidFill>
                  <a:schemeClr val="accent6">
                    <a:lumMod val="75000"/>
                  </a:schemeClr>
                </a:solidFill>
                <a:latin typeface="Arial" pitchFamily="34" charset="0"/>
                <a:ea typeface="MS Mincho" pitchFamily="49" charset="-128"/>
                <a:cs typeface="Arial" pitchFamily="34" charset="0"/>
              </a:rPr>
              <a:t>Em </a:t>
            </a:r>
            <a:r>
              <a:rPr kumimoji="0" lang="pt-BR" sz="2800" b="1" i="0" u="none" strike="noStrike" cap="none" normalizeH="0" baseline="0" dirty="0" smtClean="0">
                <a:ln>
                  <a:noFill/>
                </a:ln>
                <a:solidFill>
                  <a:schemeClr val="accent6">
                    <a:lumMod val="75000"/>
                  </a:schemeClr>
                </a:solidFill>
                <a:effectLst/>
                <a:latin typeface="Arial" pitchFamily="34" charset="0"/>
                <a:ea typeface="MS Mincho" pitchFamily="49" charset="-128"/>
                <a:cs typeface="Arial" pitchFamily="34" charset="0"/>
              </a:rPr>
              <a:t>1955 vai</a:t>
            </a:r>
            <a:r>
              <a:rPr kumimoji="0" lang="pt-BR" sz="2800" b="1" i="0" u="none" strike="noStrike" cap="none" normalizeH="0" dirty="0" smtClean="0">
                <a:ln>
                  <a:noFill/>
                </a:ln>
                <a:solidFill>
                  <a:schemeClr val="accent6">
                    <a:lumMod val="75000"/>
                  </a:schemeClr>
                </a:solidFill>
                <a:effectLst/>
                <a:latin typeface="Arial" pitchFamily="34" charset="0"/>
                <a:ea typeface="MS Mincho" pitchFamily="49" charset="-128"/>
                <a:cs typeface="Arial" pitchFamily="34" charset="0"/>
              </a:rPr>
              <a:t> </a:t>
            </a:r>
            <a:r>
              <a:rPr kumimoji="0" lang="pt-BR" sz="2800" b="1" i="0" u="none" strike="noStrike" cap="none" normalizeH="0" baseline="0" dirty="0" smtClean="0">
                <a:ln>
                  <a:noFill/>
                </a:ln>
                <a:solidFill>
                  <a:schemeClr val="accent6">
                    <a:lumMod val="75000"/>
                  </a:schemeClr>
                </a:solidFill>
                <a:effectLst/>
                <a:latin typeface="Arial" pitchFamily="34" charset="0"/>
                <a:ea typeface="MS Mincho" pitchFamily="49" charset="-128"/>
                <a:cs typeface="Arial" pitchFamily="34" charset="0"/>
              </a:rPr>
              <a:t>trabalhar </a:t>
            </a:r>
            <a:r>
              <a:rPr kumimoji="0" lang="pt-BR" sz="2800" b="1" i="0" u="none" strike="noStrike" cap="none" normalizeH="0" baseline="0" dirty="0" smtClean="0">
                <a:ln>
                  <a:noFill/>
                </a:ln>
                <a:solidFill>
                  <a:schemeClr val="accent6">
                    <a:lumMod val="75000"/>
                  </a:schemeClr>
                </a:solidFill>
                <a:effectLst/>
                <a:latin typeface="Arial" pitchFamily="34" charset="0"/>
                <a:ea typeface="Times New Roman" pitchFamily="18" charset="0"/>
                <a:cs typeface="Arial" pitchFamily="34" charset="0"/>
              </a:rPr>
              <a:t>como assistente de Mat</a:t>
            </a:r>
            <a:r>
              <a:rPr kumimoji="0" lang="pt-BR" sz="2800" b="1" i="0" u="none" strike="noStrike" cap="none" normalizeH="0" baseline="0" dirty="0" smtClean="0">
                <a:ln>
                  <a:noFill/>
                </a:ln>
                <a:solidFill>
                  <a:schemeClr val="accent6">
                    <a:lumMod val="75000"/>
                  </a:schemeClr>
                </a:solidFill>
                <a:effectLst/>
                <a:latin typeface="Calibri"/>
                <a:ea typeface="Times New Roman" pitchFamily="18" charset="0"/>
                <a:cs typeface="Arial" pitchFamily="34" charset="0"/>
              </a:rPr>
              <a:t>é</a:t>
            </a:r>
            <a:r>
              <a:rPr kumimoji="0" lang="pt-BR" sz="2800" b="1" i="0" u="none" strike="noStrike" cap="none" normalizeH="0" baseline="0" dirty="0" smtClean="0">
                <a:ln>
                  <a:noFill/>
                </a:ln>
                <a:solidFill>
                  <a:schemeClr val="accent6">
                    <a:lumMod val="75000"/>
                  </a:schemeClr>
                </a:solidFill>
                <a:effectLst/>
                <a:latin typeface="Arial" pitchFamily="34" charset="0"/>
                <a:ea typeface="Times New Roman" pitchFamily="18" charset="0"/>
                <a:cs typeface="Arial" pitchFamily="34" charset="0"/>
              </a:rPr>
              <a:t>ria M</a:t>
            </a:r>
            <a:r>
              <a:rPr kumimoji="0" lang="pt-BR" sz="2800" b="1" i="0" u="none" strike="noStrike" cap="none" normalizeH="0" baseline="0" dirty="0" smtClean="0">
                <a:ln>
                  <a:noFill/>
                </a:ln>
                <a:solidFill>
                  <a:schemeClr val="accent6">
                    <a:lumMod val="75000"/>
                  </a:schemeClr>
                </a:solidFill>
                <a:effectLst/>
                <a:latin typeface="Calibri"/>
                <a:ea typeface="Times New Roman" pitchFamily="18" charset="0"/>
                <a:cs typeface="Arial" pitchFamily="34" charset="0"/>
              </a:rPr>
              <a:t>é</a:t>
            </a:r>
            <a:r>
              <a:rPr kumimoji="0" lang="pt-BR" sz="2800" b="1" i="0" u="none" strike="noStrike" cap="none" normalizeH="0" baseline="0" dirty="0" smtClean="0">
                <a:ln>
                  <a:noFill/>
                </a:ln>
                <a:solidFill>
                  <a:schemeClr val="accent6">
                    <a:lumMod val="75000"/>
                  </a:schemeClr>
                </a:solidFill>
                <a:effectLst/>
                <a:latin typeface="Arial" pitchFamily="34" charset="0"/>
                <a:ea typeface="Times New Roman" pitchFamily="18" charset="0"/>
                <a:cs typeface="Arial" pitchFamily="34" charset="0"/>
              </a:rPr>
              <a:t>dica Homeop</a:t>
            </a:r>
            <a:r>
              <a:rPr kumimoji="0" lang="pt-BR" sz="2800" b="1" i="0" u="none" strike="noStrike" cap="none" normalizeH="0" baseline="0" dirty="0" smtClean="0">
                <a:ln>
                  <a:noFill/>
                </a:ln>
                <a:solidFill>
                  <a:schemeClr val="accent6">
                    <a:lumMod val="75000"/>
                  </a:schemeClr>
                </a:solidFill>
                <a:effectLst/>
                <a:latin typeface="Calibri"/>
                <a:ea typeface="Times New Roman" pitchFamily="18" charset="0"/>
                <a:cs typeface="Arial" pitchFamily="34" charset="0"/>
              </a:rPr>
              <a:t>á</a:t>
            </a:r>
            <a:r>
              <a:rPr kumimoji="0" lang="pt-BR" sz="2800" b="1" i="0" u="none" strike="noStrike" cap="none" normalizeH="0" baseline="0" dirty="0" smtClean="0">
                <a:ln>
                  <a:noFill/>
                </a:ln>
                <a:solidFill>
                  <a:schemeClr val="accent6">
                    <a:lumMod val="75000"/>
                  </a:schemeClr>
                </a:solidFill>
                <a:effectLst/>
                <a:latin typeface="Arial" pitchFamily="34" charset="0"/>
                <a:ea typeface="Times New Roman" pitchFamily="18" charset="0"/>
                <a:cs typeface="Arial" pitchFamily="34" charset="0"/>
              </a:rPr>
              <a:t>tica na Escola de Medicina e Cirurgia do RJ.</a:t>
            </a:r>
          </a:p>
          <a:p>
            <a:pPr lvl="0"/>
            <a:endParaRPr lang="pt-BR" sz="2800" dirty="0" smtClean="0">
              <a:solidFill>
                <a:schemeClr val="accent6">
                  <a:lumMod val="75000"/>
                </a:schemeClr>
              </a:solidFill>
              <a:latin typeface="Arial" pitchFamily="34" charset="0"/>
              <a:ea typeface="Times New Roman" pitchFamily="18" charset="0"/>
              <a:cs typeface="Arial" pitchFamily="34"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ixaDeTexto 9"/>
          <p:cNvSpPr txBox="1"/>
          <p:nvPr/>
        </p:nvSpPr>
        <p:spPr>
          <a:xfrm>
            <a:off x="5167315" y="332656"/>
            <a:ext cx="4622224" cy="707886"/>
          </a:xfrm>
          <a:prstGeom prst="rect">
            <a:avLst/>
          </a:prstGeom>
          <a:noFill/>
        </p:spPr>
        <p:txBody>
          <a:bodyPr wrap="square">
            <a:spAutoFit/>
          </a:bodyPr>
          <a:lstStyle/>
          <a:p>
            <a:pPr algn="r" fontAlgn="auto">
              <a:spcBef>
                <a:spcPts val="0"/>
              </a:spcBef>
              <a:spcAft>
                <a:spcPts val="0"/>
              </a:spcAft>
              <a:defRPr/>
            </a:pPr>
            <a:r>
              <a:rPr lang="pt-BR" sz="2000" dirty="0">
                <a:solidFill>
                  <a:srgbClr val="005A00">
                    <a:alpha val="54902"/>
                  </a:srgbClr>
                </a:solidFill>
                <a:latin typeface="Arial Black" pitchFamily="34" charset="0"/>
                <a:cs typeface="+mn-cs"/>
              </a:rPr>
              <a:t>3</a:t>
            </a:r>
            <a:r>
              <a:rPr lang="pt-BR" sz="2000" dirty="0" smtClean="0">
                <a:solidFill>
                  <a:srgbClr val="005A00">
                    <a:alpha val="54902"/>
                  </a:srgbClr>
                </a:solidFill>
                <a:latin typeface="Arial Black" pitchFamily="34" charset="0"/>
                <a:cs typeface="+mn-cs"/>
              </a:rPr>
              <a:t>º Período: Retorno ao </a:t>
            </a:r>
          </a:p>
          <a:p>
            <a:pPr algn="r" fontAlgn="auto">
              <a:spcBef>
                <a:spcPts val="0"/>
              </a:spcBef>
              <a:spcAft>
                <a:spcPts val="0"/>
              </a:spcAft>
              <a:defRPr/>
            </a:pPr>
            <a:r>
              <a:rPr lang="pt-BR" sz="2000" dirty="0" smtClean="0">
                <a:solidFill>
                  <a:srgbClr val="005A00">
                    <a:alpha val="54902"/>
                  </a:srgbClr>
                </a:solidFill>
                <a:latin typeface="Arial Black" pitchFamily="34" charset="0"/>
                <a:cs typeface="+mn-cs"/>
              </a:rPr>
              <a:t>Rio de Janeiro</a:t>
            </a:r>
            <a:endParaRPr lang="pt-BR" sz="2000" dirty="0">
              <a:solidFill>
                <a:srgbClr val="005A00">
                  <a:alpha val="54902"/>
                </a:srgbClr>
              </a:solidFill>
              <a:latin typeface="Arial Black" pitchFamily="34" charset="0"/>
              <a:cs typeface="+mn-cs"/>
            </a:endParaRPr>
          </a:p>
        </p:txBody>
      </p:sp>
      <p:sp>
        <p:nvSpPr>
          <p:cNvPr id="51202" name="Rectangle 2"/>
          <p:cNvSpPr>
            <a:spLocks noChangeArrowheads="1"/>
          </p:cNvSpPr>
          <p:nvPr/>
        </p:nvSpPr>
        <p:spPr bwMode="auto">
          <a:xfrm>
            <a:off x="2524108" y="2792834"/>
            <a:ext cx="6286544" cy="22467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r>
              <a:rPr kumimoji="0" lang="pt-BR" sz="2800" b="1" i="0" u="none" strike="noStrike" cap="none" normalizeH="0" baseline="0" dirty="0" smtClean="0">
                <a:ln>
                  <a:noFill/>
                </a:ln>
                <a:solidFill>
                  <a:schemeClr val="accent6">
                    <a:lumMod val="75000"/>
                  </a:schemeClr>
                </a:solidFill>
                <a:effectLst/>
                <a:latin typeface="Arial" pitchFamily="34" charset="0"/>
                <a:ea typeface="Times New Roman" pitchFamily="18" charset="0"/>
                <a:cs typeface="Arial" pitchFamily="34" charset="0"/>
              </a:rPr>
              <a:t>Em 1958 presta concurso para livre docência e passa a exercer a fun</a:t>
            </a:r>
            <a:r>
              <a:rPr kumimoji="0" lang="pt-BR" sz="2800" b="1" i="0" u="none" strike="noStrike" cap="none" normalizeH="0" baseline="0" dirty="0" smtClean="0">
                <a:ln>
                  <a:noFill/>
                </a:ln>
                <a:solidFill>
                  <a:schemeClr val="accent6">
                    <a:lumMod val="75000"/>
                  </a:schemeClr>
                </a:solidFill>
                <a:effectLst/>
                <a:latin typeface="Calibri"/>
                <a:ea typeface="Times New Roman" pitchFamily="18" charset="0"/>
                <a:cs typeface="Arial" pitchFamily="34" charset="0"/>
              </a:rPr>
              <a:t>ç</a:t>
            </a:r>
            <a:r>
              <a:rPr kumimoji="0" lang="pt-BR" sz="2800" b="1" i="0" u="none" strike="noStrike" cap="none" normalizeH="0" baseline="0" dirty="0" smtClean="0">
                <a:ln>
                  <a:noFill/>
                </a:ln>
                <a:solidFill>
                  <a:schemeClr val="accent6">
                    <a:lumMod val="75000"/>
                  </a:schemeClr>
                </a:solidFill>
                <a:effectLst/>
                <a:latin typeface="Arial" pitchFamily="34" charset="0"/>
                <a:ea typeface="Times New Roman" pitchFamily="18" charset="0"/>
                <a:cs typeface="Arial" pitchFamily="34" charset="0"/>
              </a:rPr>
              <a:t>ão de Professor Adjunto de Clinica M</a:t>
            </a:r>
            <a:r>
              <a:rPr kumimoji="0" lang="pt-BR" sz="2800" b="1" i="0" u="none" strike="noStrike" cap="none" normalizeH="0" baseline="0" dirty="0" smtClean="0">
                <a:ln>
                  <a:noFill/>
                </a:ln>
                <a:solidFill>
                  <a:schemeClr val="accent6">
                    <a:lumMod val="75000"/>
                  </a:schemeClr>
                </a:solidFill>
                <a:effectLst/>
                <a:latin typeface="Calibri"/>
                <a:ea typeface="Times New Roman" pitchFamily="18" charset="0"/>
                <a:cs typeface="Arial" pitchFamily="34" charset="0"/>
              </a:rPr>
              <a:t>é</a:t>
            </a:r>
            <a:r>
              <a:rPr kumimoji="0" lang="pt-BR" sz="2800" b="1" i="0" u="none" strike="noStrike" cap="none" normalizeH="0" baseline="0" dirty="0" smtClean="0">
                <a:ln>
                  <a:noFill/>
                </a:ln>
                <a:solidFill>
                  <a:schemeClr val="accent6">
                    <a:lumMod val="75000"/>
                  </a:schemeClr>
                </a:solidFill>
                <a:effectLst/>
                <a:latin typeface="Arial" pitchFamily="34" charset="0"/>
                <a:ea typeface="Times New Roman" pitchFamily="18" charset="0"/>
                <a:cs typeface="Arial" pitchFamily="34" charset="0"/>
              </a:rPr>
              <a:t>dica Homeop</a:t>
            </a:r>
            <a:r>
              <a:rPr kumimoji="0" lang="pt-BR" sz="2800" b="1" i="0" u="none" strike="noStrike" cap="none" normalizeH="0" baseline="0" dirty="0" smtClean="0">
                <a:ln>
                  <a:noFill/>
                </a:ln>
                <a:solidFill>
                  <a:schemeClr val="accent6">
                    <a:lumMod val="75000"/>
                  </a:schemeClr>
                </a:solidFill>
                <a:effectLst/>
                <a:latin typeface="Calibri"/>
                <a:ea typeface="Times New Roman" pitchFamily="18" charset="0"/>
                <a:cs typeface="Arial" pitchFamily="34" charset="0"/>
              </a:rPr>
              <a:t>á</a:t>
            </a:r>
            <a:r>
              <a:rPr kumimoji="0" lang="pt-BR" sz="2800" b="1" i="0" u="none" strike="noStrike" cap="none" normalizeH="0" baseline="0" dirty="0" smtClean="0">
                <a:ln>
                  <a:noFill/>
                </a:ln>
                <a:solidFill>
                  <a:schemeClr val="accent6">
                    <a:lumMod val="75000"/>
                  </a:schemeClr>
                </a:solidFill>
                <a:effectLst/>
                <a:latin typeface="Arial" pitchFamily="34" charset="0"/>
                <a:ea typeface="Times New Roman" pitchFamily="18" charset="0"/>
                <a:cs typeface="Arial" pitchFamily="34" charset="0"/>
              </a:rPr>
              <a:t>tica na mesma institui</a:t>
            </a:r>
            <a:r>
              <a:rPr kumimoji="0" lang="pt-BR" sz="2800" b="1" i="0" u="none" strike="noStrike" cap="none" normalizeH="0" baseline="0" dirty="0" smtClean="0">
                <a:ln>
                  <a:noFill/>
                </a:ln>
                <a:solidFill>
                  <a:schemeClr val="accent6">
                    <a:lumMod val="75000"/>
                  </a:schemeClr>
                </a:solidFill>
                <a:effectLst/>
                <a:latin typeface="Calibri"/>
                <a:ea typeface="Times New Roman" pitchFamily="18" charset="0"/>
                <a:cs typeface="Arial" pitchFamily="34" charset="0"/>
              </a:rPr>
              <a:t>ç</a:t>
            </a:r>
            <a:r>
              <a:rPr kumimoji="0" lang="pt-BR" sz="2800" b="1" i="0" u="none" strike="noStrike" cap="none" normalizeH="0" baseline="0" dirty="0" smtClean="0">
                <a:ln>
                  <a:noFill/>
                </a:ln>
                <a:solidFill>
                  <a:schemeClr val="accent6">
                    <a:lumMod val="75000"/>
                  </a:schemeClr>
                </a:solidFill>
                <a:effectLst/>
                <a:latin typeface="Arial" pitchFamily="34" charset="0"/>
                <a:ea typeface="Times New Roman" pitchFamily="18" charset="0"/>
                <a:cs typeface="Arial" pitchFamily="34" charset="0"/>
              </a:rPr>
              <a:t>ão.</a:t>
            </a:r>
            <a:endParaRPr kumimoji="0" lang="pt-BR" sz="2800" b="1" i="0" u="none" strike="noStrike" cap="none" normalizeH="0" baseline="0" dirty="0" smtClean="0">
              <a:ln>
                <a:noFill/>
              </a:ln>
              <a:solidFill>
                <a:schemeClr val="accent6">
                  <a:lumMod val="75000"/>
                </a:schemeClr>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ixaDeTexto 9"/>
          <p:cNvSpPr txBox="1"/>
          <p:nvPr/>
        </p:nvSpPr>
        <p:spPr>
          <a:xfrm>
            <a:off x="5167315" y="332656"/>
            <a:ext cx="4622224" cy="707886"/>
          </a:xfrm>
          <a:prstGeom prst="rect">
            <a:avLst/>
          </a:prstGeom>
          <a:noFill/>
        </p:spPr>
        <p:txBody>
          <a:bodyPr wrap="square">
            <a:spAutoFit/>
          </a:bodyPr>
          <a:lstStyle/>
          <a:p>
            <a:pPr algn="r" fontAlgn="auto">
              <a:spcBef>
                <a:spcPts val="0"/>
              </a:spcBef>
              <a:spcAft>
                <a:spcPts val="0"/>
              </a:spcAft>
              <a:defRPr/>
            </a:pPr>
            <a:r>
              <a:rPr lang="pt-BR" sz="2000" dirty="0">
                <a:solidFill>
                  <a:srgbClr val="005A00">
                    <a:alpha val="54902"/>
                  </a:srgbClr>
                </a:solidFill>
                <a:latin typeface="Arial Black" pitchFamily="34" charset="0"/>
                <a:cs typeface="+mn-cs"/>
              </a:rPr>
              <a:t>3</a:t>
            </a:r>
            <a:r>
              <a:rPr lang="pt-BR" sz="2000" dirty="0" smtClean="0">
                <a:solidFill>
                  <a:srgbClr val="005A00">
                    <a:alpha val="54902"/>
                  </a:srgbClr>
                </a:solidFill>
                <a:latin typeface="Arial Black" pitchFamily="34" charset="0"/>
                <a:cs typeface="+mn-cs"/>
              </a:rPr>
              <a:t>º Período: Retorno ao </a:t>
            </a:r>
          </a:p>
          <a:p>
            <a:pPr algn="r" fontAlgn="auto">
              <a:spcBef>
                <a:spcPts val="0"/>
              </a:spcBef>
              <a:spcAft>
                <a:spcPts val="0"/>
              </a:spcAft>
              <a:defRPr/>
            </a:pPr>
            <a:r>
              <a:rPr lang="pt-BR" sz="2000" dirty="0" smtClean="0">
                <a:solidFill>
                  <a:srgbClr val="005A00">
                    <a:alpha val="54902"/>
                  </a:srgbClr>
                </a:solidFill>
                <a:latin typeface="Arial Black" pitchFamily="34" charset="0"/>
                <a:cs typeface="+mn-cs"/>
              </a:rPr>
              <a:t>Rio de Janeiro</a:t>
            </a:r>
            <a:endParaRPr lang="pt-BR" sz="2000" dirty="0">
              <a:solidFill>
                <a:srgbClr val="005A00">
                  <a:alpha val="54902"/>
                </a:srgbClr>
              </a:solidFill>
              <a:latin typeface="Arial Black" pitchFamily="34" charset="0"/>
              <a:cs typeface="+mn-cs"/>
            </a:endParaRPr>
          </a:p>
        </p:txBody>
      </p:sp>
      <p:sp>
        <p:nvSpPr>
          <p:cNvPr id="51202" name="Rectangle 2"/>
          <p:cNvSpPr>
            <a:spLocks noChangeArrowheads="1"/>
          </p:cNvSpPr>
          <p:nvPr/>
        </p:nvSpPr>
        <p:spPr bwMode="auto">
          <a:xfrm>
            <a:off x="2524108" y="3654608"/>
            <a:ext cx="6286544"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r>
              <a:rPr lang="pt-BR" sz="2800" b="1" dirty="0" smtClean="0">
                <a:solidFill>
                  <a:schemeClr val="accent6">
                    <a:lumMod val="75000"/>
                  </a:schemeClr>
                </a:solidFill>
                <a:latin typeface="Arial" pitchFamily="34" charset="0"/>
                <a:ea typeface="Times New Roman" pitchFamily="18" charset="0"/>
                <a:cs typeface="Arial" pitchFamily="34" charset="0"/>
              </a:rPr>
              <a:t> </a:t>
            </a:r>
            <a:endParaRPr kumimoji="0" lang="pt-BR" sz="2800" b="1" i="0" u="none" strike="noStrike" cap="none" normalizeH="0" baseline="0" dirty="0" smtClean="0">
              <a:ln>
                <a:noFill/>
              </a:ln>
              <a:solidFill>
                <a:schemeClr val="accent6">
                  <a:lumMod val="75000"/>
                </a:schemeClr>
              </a:solidFill>
              <a:effectLst/>
              <a:latin typeface="Arial" pitchFamily="34" charset="0"/>
              <a:cs typeface="Arial" pitchFamily="34" charset="0"/>
            </a:endParaRPr>
          </a:p>
        </p:txBody>
      </p:sp>
      <p:pic>
        <p:nvPicPr>
          <p:cNvPr id="4" name="Imagem 3" descr="Amebiase.jpg"/>
          <p:cNvPicPr>
            <a:picLocks noChangeAspect="1"/>
          </p:cNvPicPr>
          <p:nvPr/>
        </p:nvPicPr>
        <p:blipFill>
          <a:blip r:embed="rId2" cstate="print"/>
          <a:stretch>
            <a:fillRect/>
          </a:stretch>
        </p:blipFill>
        <p:spPr>
          <a:xfrm>
            <a:off x="2952736" y="1071546"/>
            <a:ext cx="3929090" cy="5786454"/>
          </a:xfrm>
          <a:prstGeom prst="rect">
            <a:avLst/>
          </a:prstGeom>
        </p:spPr>
      </p:pic>
      <p:sp>
        <p:nvSpPr>
          <p:cNvPr id="6" name="CaixaDeTexto 5"/>
          <p:cNvSpPr txBox="1"/>
          <p:nvPr/>
        </p:nvSpPr>
        <p:spPr>
          <a:xfrm rot="16200000">
            <a:off x="5257953" y="3502165"/>
            <a:ext cx="461665" cy="1643075"/>
          </a:xfrm>
          <a:prstGeom prst="rect">
            <a:avLst/>
          </a:prstGeom>
          <a:noFill/>
          <a:ln>
            <a:solidFill>
              <a:schemeClr val="tx1"/>
            </a:solidFill>
          </a:ln>
        </p:spPr>
        <p:txBody>
          <a:bodyPr vert="eaVert" wrap="square" rtlCol="0">
            <a:spAutoFit/>
          </a:bodyPr>
          <a:lstStyle/>
          <a:p>
            <a:endParaRPr lang="pt-BR"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ixaDeTexto 9"/>
          <p:cNvSpPr txBox="1"/>
          <p:nvPr/>
        </p:nvSpPr>
        <p:spPr>
          <a:xfrm>
            <a:off x="5167315" y="332656"/>
            <a:ext cx="4622224" cy="707886"/>
          </a:xfrm>
          <a:prstGeom prst="rect">
            <a:avLst/>
          </a:prstGeom>
          <a:noFill/>
        </p:spPr>
        <p:txBody>
          <a:bodyPr wrap="square">
            <a:spAutoFit/>
          </a:bodyPr>
          <a:lstStyle/>
          <a:p>
            <a:pPr algn="r" fontAlgn="auto">
              <a:spcBef>
                <a:spcPts val="0"/>
              </a:spcBef>
              <a:spcAft>
                <a:spcPts val="0"/>
              </a:spcAft>
              <a:defRPr/>
            </a:pPr>
            <a:r>
              <a:rPr lang="pt-BR" sz="2000" dirty="0">
                <a:solidFill>
                  <a:srgbClr val="005A00">
                    <a:alpha val="54902"/>
                  </a:srgbClr>
                </a:solidFill>
                <a:latin typeface="Arial Black" pitchFamily="34" charset="0"/>
                <a:cs typeface="+mn-cs"/>
              </a:rPr>
              <a:t>3</a:t>
            </a:r>
            <a:r>
              <a:rPr lang="pt-BR" sz="2000" dirty="0" smtClean="0">
                <a:solidFill>
                  <a:srgbClr val="005A00">
                    <a:alpha val="54902"/>
                  </a:srgbClr>
                </a:solidFill>
                <a:latin typeface="Arial Black" pitchFamily="34" charset="0"/>
                <a:cs typeface="+mn-cs"/>
              </a:rPr>
              <a:t>º Período: Retorno ao </a:t>
            </a:r>
          </a:p>
          <a:p>
            <a:pPr algn="r" fontAlgn="auto">
              <a:spcBef>
                <a:spcPts val="0"/>
              </a:spcBef>
              <a:spcAft>
                <a:spcPts val="0"/>
              </a:spcAft>
              <a:defRPr/>
            </a:pPr>
            <a:r>
              <a:rPr lang="pt-BR" sz="2000" dirty="0" smtClean="0">
                <a:solidFill>
                  <a:srgbClr val="005A00">
                    <a:alpha val="54902"/>
                  </a:srgbClr>
                </a:solidFill>
                <a:latin typeface="Arial Black" pitchFamily="34" charset="0"/>
                <a:cs typeface="+mn-cs"/>
              </a:rPr>
              <a:t>Rio de Janeiro</a:t>
            </a:r>
            <a:endParaRPr lang="pt-BR" sz="2000" dirty="0">
              <a:solidFill>
                <a:srgbClr val="005A00">
                  <a:alpha val="54902"/>
                </a:srgbClr>
              </a:solidFill>
              <a:latin typeface="Arial Black" pitchFamily="34" charset="0"/>
              <a:cs typeface="+mn-cs"/>
            </a:endParaRPr>
          </a:p>
        </p:txBody>
      </p:sp>
      <p:sp>
        <p:nvSpPr>
          <p:cNvPr id="51202" name="Rectangle 2"/>
          <p:cNvSpPr>
            <a:spLocks noChangeArrowheads="1"/>
          </p:cNvSpPr>
          <p:nvPr/>
        </p:nvSpPr>
        <p:spPr bwMode="auto">
          <a:xfrm>
            <a:off x="2524108" y="3008277"/>
            <a:ext cx="6286544" cy="181588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r>
              <a:rPr kumimoji="0" lang="pt-BR" sz="2800" b="1" i="0" u="none" strike="noStrike" cap="none" normalizeH="0" baseline="0" dirty="0" smtClean="0">
                <a:ln>
                  <a:noFill/>
                </a:ln>
                <a:solidFill>
                  <a:schemeClr val="accent6">
                    <a:lumMod val="75000"/>
                  </a:schemeClr>
                </a:solidFill>
                <a:effectLst/>
                <a:latin typeface="Arial" pitchFamily="34" charset="0"/>
                <a:ea typeface="Times New Roman" pitchFamily="18" charset="0"/>
                <a:cs typeface="Arial" pitchFamily="34" charset="0"/>
              </a:rPr>
              <a:t>Em 19xx presta concurso para livre docência e passa a exercer </a:t>
            </a:r>
            <a:r>
              <a:rPr lang="pt-BR" sz="2800" b="1" dirty="0" smtClean="0">
                <a:solidFill>
                  <a:schemeClr val="accent6">
                    <a:lumMod val="75000"/>
                  </a:schemeClr>
                </a:solidFill>
                <a:latin typeface="Arial" pitchFamily="34" charset="0"/>
                <a:ea typeface="Times New Roman" pitchFamily="18" charset="0"/>
                <a:cs typeface="Arial" pitchFamily="34" charset="0"/>
              </a:rPr>
              <a:t>também a </a:t>
            </a:r>
            <a:r>
              <a:rPr kumimoji="0" lang="pt-BR" sz="2800" b="1" i="0" u="none" strike="noStrike" cap="none" normalizeH="0" baseline="0" dirty="0" smtClean="0">
                <a:ln>
                  <a:noFill/>
                </a:ln>
                <a:solidFill>
                  <a:schemeClr val="accent6">
                    <a:lumMod val="75000"/>
                  </a:schemeClr>
                </a:solidFill>
                <a:effectLst/>
                <a:latin typeface="Arial" pitchFamily="34" charset="0"/>
                <a:ea typeface="Times New Roman" pitchFamily="18" charset="0"/>
                <a:cs typeface="Arial" pitchFamily="34" charset="0"/>
              </a:rPr>
              <a:t>fun</a:t>
            </a:r>
            <a:r>
              <a:rPr kumimoji="0" lang="pt-BR" sz="2800" b="1" i="0" u="none" strike="noStrike" cap="none" normalizeH="0" baseline="0" dirty="0" smtClean="0">
                <a:ln>
                  <a:noFill/>
                </a:ln>
                <a:solidFill>
                  <a:schemeClr val="accent6">
                    <a:lumMod val="75000"/>
                  </a:schemeClr>
                </a:solidFill>
                <a:effectLst/>
                <a:latin typeface="Calibri"/>
                <a:ea typeface="Times New Roman" pitchFamily="18" charset="0"/>
                <a:cs typeface="Arial" pitchFamily="34" charset="0"/>
              </a:rPr>
              <a:t>ç</a:t>
            </a:r>
            <a:r>
              <a:rPr kumimoji="0" lang="pt-BR" sz="2800" b="1" i="0" u="none" strike="noStrike" cap="none" normalizeH="0" baseline="0" dirty="0" smtClean="0">
                <a:ln>
                  <a:noFill/>
                </a:ln>
                <a:solidFill>
                  <a:schemeClr val="accent6">
                    <a:lumMod val="75000"/>
                  </a:schemeClr>
                </a:solidFill>
                <a:effectLst/>
                <a:latin typeface="Arial" pitchFamily="34" charset="0"/>
                <a:ea typeface="Times New Roman" pitchFamily="18" charset="0"/>
                <a:cs typeface="Arial" pitchFamily="34" charset="0"/>
              </a:rPr>
              <a:t>ão de Professor Adjunto de Terapêutica Homeop</a:t>
            </a:r>
            <a:r>
              <a:rPr kumimoji="0" lang="pt-BR" sz="2800" b="1" i="0" u="none" strike="noStrike" cap="none" normalizeH="0" baseline="0" dirty="0" smtClean="0">
                <a:ln>
                  <a:noFill/>
                </a:ln>
                <a:solidFill>
                  <a:schemeClr val="accent6">
                    <a:lumMod val="75000"/>
                  </a:schemeClr>
                </a:solidFill>
                <a:effectLst/>
                <a:latin typeface="Calibri"/>
                <a:ea typeface="Times New Roman" pitchFamily="18" charset="0"/>
                <a:cs typeface="Arial" pitchFamily="34" charset="0"/>
              </a:rPr>
              <a:t>á</a:t>
            </a:r>
            <a:r>
              <a:rPr kumimoji="0" lang="pt-BR" sz="2800" b="1" i="0" u="none" strike="noStrike" cap="none" normalizeH="0" baseline="0" dirty="0" smtClean="0">
                <a:ln>
                  <a:noFill/>
                </a:ln>
                <a:solidFill>
                  <a:schemeClr val="accent6">
                    <a:lumMod val="75000"/>
                  </a:schemeClr>
                </a:solidFill>
                <a:effectLst/>
                <a:latin typeface="Arial" pitchFamily="34" charset="0"/>
                <a:ea typeface="Times New Roman" pitchFamily="18" charset="0"/>
                <a:cs typeface="Arial" pitchFamily="34" charset="0"/>
              </a:rPr>
              <a:t>tica.</a:t>
            </a:r>
            <a:endParaRPr kumimoji="0" lang="pt-BR" sz="2800" b="1" i="0" u="none" strike="noStrike" cap="none" normalizeH="0" baseline="0" dirty="0" smtClean="0">
              <a:ln>
                <a:noFill/>
              </a:ln>
              <a:solidFill>
                <a:schemeClr val="accent6">
                  <a:lumMod val="75000"/>
                </a:schemeClr>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ixaDeTexto 9"/>
          <p:cNvSpPr txBox="1"/>
          <p:nvPr/>
        </p:nvSpPr>
        <p:spPr>
          <a:xfrm>
            <a:off x="5167315" y="332656"/>
            <a:ext cx="4622224" cy="707886"/>
          </a:xfrm>
          <a:prstGeom prst="rect">
            <a:avLst/>
          </a:prstGeom>
          <a:noFill/>
        </p:spPr>
        <p:txBody>
          <a:bodyPr wrap="square">
            <a:spAutoFit/>
          </a:bodyPr>
          <a:lstStyle/>
          <a:p>
            <a:pPr algn="r" fontAlgn="auto">
              <a:spcBef>
                <a:spcPts val="0"/>
              </a:spcBef>
              <a:spcAft>
                <a:spcPts val="0"/>
              </a:spcAft>
              <a:defRPr/>
            </a:pPr>
            <a:r>
              <a:rPr lang="pt-BR" sz="2000" dirty="0">
                <a:solidFill>
                  <a:srgbClr val="005A00">
                    <a:alpha val="54902"/>
                  </a:srgbClr>
                </a:solidFill>
                <a:latin typeface="Arial Black" pitchFamily="34" charset="0"/>
                <a:cs typeface="+mn-cs"/>
              </a:rPr>
              <a:t>3</a:t>
            </a:r>
            <a:r>
              <a:rPr lang="pt-BR" sz="2000" dirty="0" smtClean="0">
                <a:solidFill>
                  <a:srgbClr val="005A00">
                    <a:alpha val="54902"/>
                  </a:srgbClr>
                </a:solidFill>
                <a:latin typeface="Arial Black" pitchFamily="34" charset="0"/>
                <a:cs typeface="+mn-cs"/>
              </a:rPr>
              <a:t>º Período: Retorno ao </a:t>
            </a:r>
          </a:p>
          <a:p>
            <a:pPr algn="r" fontAlgn="auto">
              <a:spcBef>
                <a:spcPts val="0"/>
              </a:spcBef>
              <a:spcAft>
                <a:spcPts val="0"/>
              </a:spcAft>
              <a:defRPr/>
            </a:pPr>
            <a:r>
              <a:rPr lang="pt-BR" sz="2000" dirty="0" smtClean="0">
                <a:solidFill>
                  <a:srgbClr val="005A00">
                    <a:alpha val="54902"/>
                  </a:srgbClr>
                </a:solidFill>
                <a:latin typeface="Arial Black" pitchFamily="34" charset="0"/>
                <a:cs typeface="+mn-cs"/>
              </a:rPr>
              <a:t>Rio de Janeiro</a:t>
            </a:r>
            <a:endParaRPr lang="pt-BR" sz="2000" dirty="0">
              <a:solidFill>
                <a:srgbClr val="005A00">
                  <a:alpha val="54902"/>
                </a:srgbClr>
              </a:solidFill>
              <a:latin typeface="Arial Black" pitchFamily="34" charset="0"/>
              <a:cs typeface="+mn-cs"/>
            </a:endParaRPr>
          </a:p>
        </p:txBody>
      </p:sp>
      <p:sp>
        <p:nvSpPr>
          <p:cNvPr id="51202" name="Rectangle 2"/>
          <p:cNvSpPr>
            <a:spLocks noChangeArrowheads="1"/>
          </p:cNvSpPr>
          <p:nvPr/>
        </p:nvSpPr>
        <p:spPr bwMode="auto">
          <a:xfrm>
            <a:off x="2524108" y="3654608"/>
            <a:ext cx="6286544"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r>
              <a:rPr lang="pt-BR" sz="2800" b="1" dirty="0" smtClean="0">
                <a:solidFill>
                  <a:schemeClr val="accent6">
                    <a:lumMod val="75000"/>
                  </a:schemeClr>
                </a:solidFill>
                <a:latin typeface="Arial" pitchFamily="34" charset="0"/>
                <a:ea typeface="Times New Roman" pitchFamily="18" charset="0"/>
                <a:cs typeface="Arial" pitchFamily="34" charset="0"/>
              </a:rPr>
              <a:t> </a:t>
            </a:r>
            <a:endParaRPr kumimoji="0" lang="pt-BR" sz="2800" b="1" i="0" u="none" strike="noStrike" cap="none" normalizeH="0" baseline="0" dirty="0" smtClean="0">
              <a:ln>
                <a:noFill/>
              </a:ln>
              <a:solidFill>
                <a:schemeClr val="accent6">
                  <a:lumMod val="75000"/>
                </a:schemeClr>
              </a:solidFill>
              <a:effectLst/>
              <a:latin typeface="Arial" pitchFamily="34" charset="0"/>
              <a:cs typeface="Arial" pitchFamily="34" charset="0"/>
            </a:endParaRPr>
          </a:p>
        </p:txBody>
      </p:sp>
      <p:sp>
        <p:nvSpPr>
          <p:cNvPr id="6" name="CaixaDeTexto 5"/>
          <p:cNvSpPr txBox="1"/>
          <p:nvPr/>
        </p:nvSpPr>
        <p:spPr>
          <a:xfrm>
            <a:off x="4238620" y="4143380"/>
            <a:ext cx="2300758" cy="369332"/>
          </a:xfrm>
          <a:prstGeom prst="rect">
            <a:avLst/>
          </a:prstGeom>
          <a:noFill/>
        </p:spPr>
        <p:txBody>
          <a:bodyPr wrap="none" rtlCol="0">
            <a:spAutoFit/>
          </a:bodyPr>
          <a:lstStyle/>
          <a:p>
            <a:r>
              <a:rPr lang="pt-BR" dirty="0" smtClean="0"/>
              <a:t>Ver ano </a:t>
            </a:r>
            <a:r>
              <a:rPr lang="pt-BR" dirty="0" err="1" smtClean="0"/>
              <a:t>Amigadalas</a:t>
            </a:r>
            <a:r>
              <a:rPr lang="pt-BR" dirty="0" smtClean="0"/>
              <a:t> </a:t>
            </a:r>
            <a:endParaRPr lang="pt-BR"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2" cstate="print"/>
          <a:srcRect/>
          <a:stretch>
            <a:fillRect/>
          </a:stretch>
        </p:blipFill>
        <p:spPr bwMode="auto">
          <a:xfrm>
            <a:off x="1809728" y="1357298"/>
            <a:ext cx="7929618" cy="5357850"/>
          </a:xfrm>
          <a:prstGeom prst="rect">
            <a:avLst/>
          </a:prstGeom>
          <a:noFill/>
          <a:ln w="9525">
            <a:noFill/>
            <a:miter lim="800000"/>
            <a:headEnd/>
            <a:tailEnd/>
          </a:ln>
          <a:effectLst/>
        </p:spPr>
      </p:pic>
      <p:sp>
        <p:nvSpPr>
          <p:cNvPr id="6" name="Retângulo 5"/>
          <p:cNvSpPr/>
          <p:nvPr/>
        </p:nvSpPr>
        <p:spPr>
          <a:xfrm>
            <a:off x="4953000" y="428604"/>
            <a:ext cx="4953000" cy="646331"/>
          </a:xfrm>
          <a:prstGeom prst="rect">
            <a:avLst/>
          </a:prstGeom>
        </p:spPr>
        <p:txBody>
          <a:bodyPr>
            <a:spAutoFit/>
          </a:bodyPr>
          <a:lstStyle/>
          <a:p>
            <a:pPr algn="r" fontAlgn="auto">
              <a:spcBef>
                <a:spcPts val="0"/>
              </a:spcBef>
              <a:spcAft>
                <a:spcPts val="0"/>
              </a:spcAft>
              <a:defRPr/>
            </a:pPr>
            <a:r>
              <a:rPr lang="pt-BR" dirty="0" smtClean="0">
                <a:solidFill>
                  <a:srgbClr val="005A00">
                    <a:alpha val="54902"/>
                  </a:srgbClr>
                </a:solidFill>
                <a:latin typeface="Arial Black" pitchFamily="34" charset="0"/>
              </a:rPr>
              <a:t>3º Período: Retorno ao </a:t>
            </a:r>
          </a:p>
          <a:p>
            <a:pPr algn="r" fontAlgn="auto">
              <a:spcBef>
                <a:spcPts val="0"/>
              </a:spcBef>
              <a:spcAft>
                <a:spcPts val="0"/>
              </a:spcAft>
              <a:defRPr/>
            </a:pPr>
            <a:r>
              <a:rPr lang="pt-BR" dirty="0" smtClean="0">
                <a:solidFill>
                  <a:srgbClr val="005A00">
                    <a:alpha val="54902"/>
                  </a:srgbClr>
                </a:solidFill>
                <a:latin typeface="Arial Black" pitchFamily="34" charset="0"/>
              </a:rPr>
              <a:t>Rio de Janeiro</a:t>
            </a:r>
            <a:endParaRPr lang="pt-BR" dirty="0">
              <a:solidFill>
                <a:srgbClr val="005A00">
                  <a:alpha val="54902"/>
                </a:srgbClr>
              </a:solidFill>
              <a:latin typeface="Arial Black" pitchFamily="34"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4953000" y="428604"/>
            <a:ext cx="4953000" cy="646331"/>
          </a:xfrm>
          <a:prstGeom prst="rect">
            <a:avLst/>
          </a:prstGeom>
        </p:spPr>
        <p:txBody>
          <a:bodyPr>
            <a:spAutoFit/>
          </a:bodyPr>
          <a:lstStyle/>
          <a:p>
            <a:pPr algn="r" fontAlgn="auto">
              <a:spcBef>
                <a:spcPts val="0"/>
              </a:spcBef>
              <a:spcAft>
                <a:spcPts val="0"/>
              </a:spcAft>
              <a:defRPr/>
            </a:pPr>
            <a:r>
              <a:rPr lang="pt-BR" dirty="0" smtClean="0">
                <a:solidFill>
                  <a:srgbClr val="005A00">
                    <a:alpha val="54902"/>
                  </a:srgbClr>
                </a:solidFill>
                <a:latin typeface="Arial Black" pitchFamily="34" charset="0"/>
              </a:rPr>
              <a:t>3º Período: Retorno ao </a:t>
            </a:r>
          </a:p>
          <a:p>
            <a:pPr algn="r" fontAlgn="auto">
              <a:spcBef>
                <a:spcPts val="0"/>
              </a:spcBef>
              <a:spcAft>
                <a:spcPts val="0"/>
              </a:spcAft>
              <a:defRPr/>
            </a:pPr>
            <a:r>
              <a:rPr lang="pt-BR" dirty="0" smtClean="0">
                <a:solidFill>
                  <a:srgbClr val="005A00">
                    <a:alpha val="54902"/>
                  </a:srgbClr>
                </a:solidFill>
                <a:latin typeface="Arial Black" pitchFamily="34" charset="0"/>
              </a:rPr>
              <a:t>Rio de Janeiro</a:t>
            </a:r>
            <a:endParaRPr lang="pt-BR" dirty="0">
              <a:solidFill>
                <a:srgbClr val="005A00">
                  <a:alpha val="54902"/>
                </a:srgbClr>
              </a:solidFill>
              <a:latin typeface="Arial Black" pitchFamily="34" charset="0"/>
            </a:endParaRPr>
          </a:p>
        </p:txBody>
      </p:sp>
      <p:sp>
        <p:nvSpPr>
          <p:cNvPr id="4" name="Retângulo 3"/>
          <p:cNvSpPr/>
          <p:nvPr/>
        </p:nvSpPr>
        <p:spPr>
          <a:xfrm>
            <a:off x="2309794" y="2143116"/>
            <a:ext cx="5572164" cy="2677656"/>
          </a:xfrm>
          <a:prstGeom prst="rect">
            <a:avLst/>
          </a:prstGeom>
        </p:spPr>
        <p:txBody>
          <a:bodyPr wrap="square">
            <a:spAutoFit/>
          </a:bodyPr>
          <a:lstStyle/>
          <a:p>
            <a:pPr lvl="0" eaLnBrk="0" hangingPunct="0"/>
            <a:endParaRPr lang="pt-BR" sz="2800" b="1" dirty="0" smtClean="0">
              <a:solidFill>
                <a:schemeClr val="accent6">
                  <a:lumMod val="75000"/>
                </a:schemeClr>
              </a:solidFill>
              <a:latin typeface="Arial" pitchFamily="34" charset="0"/>
              <a:ea typeface="MS Mincho" pitchFamily="49" charset="-128"/>
              <a:cs typeface="Arial" pitchFamily="34" charset="0"/>
            </a:endParaRPr>
          </a:p>
          <a:p>
            <a:pPr lvl="0" eaLnBrk="0" hangingPunct="0"/>
            <a:r>
              <a:rPr lang="pt-BR" sz="2800" b="1" dirty="0" smtClean="0">
                <a:solidFill>
                  <a:schemeClr val="accent6">
                    <a:lumMod val="75000"/>
                  </a:schemeClr>
                </a:solidFill>
                <a:latin typeface="Arial" pitchFamily="34" charset="0"/>
                <a:ea typeface="MS Mincho" pitchFamily="49" charset="-128"/>
                <a:cs typeface="Arial" pitchFamily="34" charset="0"/>
              </a:rPr>
              <a:t>Publicava crônicas dominicais nos jornais do Rio de Janeiro entre eles o Correio da Manhã.</a:t>
            </a:r>
          </a:p>
          <a:p>
            <a:pPr lvl="0" eaLnBrk="0" hangingPunct="0"/>
            <a:r>
              <a:rPr lang="pt-BR" sz="2800" b="1" dirty="0" smtClean="0">
                <a:solidFill>
                  <a:schemeClr val="accent6">
                    <a:lumMod val="75000"/>
                  </a:schemeClr>
                </a:solidFill>
                <a:latin typeface="Arial" pitchFamily="34" charset="0"/>
                <a:ea typeface="Times New Roman" pitchFamily="18" charset="0"/>
                <a:cs typeface="Arial" pitchFamily="34" charset="0"/>
              </a:rPr>
              <a:t/>
            </a:r>
            <a:br>
              <a:rPr lang="pt-BR" sz="2800" b="1" dirty="0" smtClean="0">
                <a:solidFill>
                  <a:schemeClr val="accent6">
                    <a:lumMod val="75000"/>
                  </a:schemeClr>
                </a:solidFill>
                <a:latin typeface="Arial" pitchFamily="34" charset="0"/>
                <a:ea typeface="Times New Roman" pitchFamily="18" charset="0"/>
                <a:cs typeface="Arial" pitchFamily="34" charset="0"/>
              </a:rPr>
            </a:br>
            <a:endParaRPr lang="pt-BR" sz="2800" b="1" dirty="0" smtClean="0">
              <a:solidFill>
                <a:schemeClr val="accent6">
                  <a:lumMod val="75000"/>
                </a:schemeClr>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2547886" y="2714620"/>
            <a:ext cx="7358114" cy="1077218"/>
          </a:xfrm>
          <a:prstGeom prst="rect">
            <a:avLst/>
          </a:prstGeom>
          <a:noFill/>
        </p:spPr>
        <p:txBody>
          <a:bodyPr wrap="square" rtlCol="0">
            <a:spAutoFit/>
          </a:bodyPr>
          <a:lstStyle/>
          <a:p>
            <a:r>
              <a:rPr lang="pt-BR" sz="3200" b="1" dirty="0" smtClean="0">
                <a:solidFill>
                  <a:schemeClr val="accent6">
                    <a:lumMod val="75000"/>
                  </a:schemeClr>
                </a:solidFill>
              </a:rPr>
              <a:t>1º - Período: </a:t>
            </a:r>
          </a:p>
          <a:p>
            <a:r>
              <a:rPr lang="pt-BR" sz="3200" b="1" dirty="0" smtClean="0">
                <a:solidFill>
                  <a:schemeClr val="accent6">
                    <a:lumMod val="75000"/>
                  </a:schemeClr>
                </a:solidFill>
              </a:rPr>
              <a:t>Origem e Formação Acadêmica</a:t>
            </a:r>
            <a:endParaRPr lang="pt-BR" sz="32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2881298" y="2857496"/>
            <a:ext cx="5498621" cy="830997"/>
          </a:xfrm>
          <a:prstGeom prst="rect">
            <a:avLst/>
          </a:prstGeom>
          <a:noFill/>
        </p:spPr>
        <p:txBody>
          <a:bodyPr wrap="none" rtlCol="0">
            <a:spAutoFit/>
          </a:bodyPr>
          <a:lstStyle/>
          <a:p>
            <a:r>
              <a:rPr lang="pt-BR" sz="2400" b="1" dirty="0" smtClean="0">
                <a:solidFill>
                  <a:schemeClr val="accent6">
                    <a:lumMod val="75000"/>
                  </a:schemeClr>
                </a:solidFill>
              </a:rPr>
              <a:t>4º Período:</a:t>
            </a:r>
          </a:p>
          <a:p>
            <a:r>
              <a:rPr lang="pt-BR" sz="2400" b="1" dirty="0" smtClean="0">
                <a:solidFill>
                  <a:schemeClr val="accent6">
                    <a:lumMod val="75000"/>
                  </a:schemeClr>
                </a:solidFill>
              </a:rPr>
              <a:t>Sua Influência na Homeopatia de SP</a:t>
            </a:r>
            <a:endParaRPr lang="pt-BR" sz="2400"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4953000" y="428604"/>
            <a:ext cx="4953000" cy="646331"/>
          </a:xfrm>
          <a:prstGeom prst="rect">
            <a:avLst/>
          </a:prstGeom>
        </p:spPr>
        <p:txBody>
          <a:bodyPr>
            <a:spAutoFit/>
          </a:bodyPr>
          <a:lstStyle/>
          <a:p>
            <a:pPr algn="r" fontAlgn="auto">
              <a:spcBef>
                <a:spcPts val="0"/>
              </a:spcBef>
              <a:spcAft>
                <a:spcPts val="0"/>
              </a:spcAft>
              <a:defRPr/>
            </a:pPr>
            <a:r>
              <a:rPr lang="pt-BR" dirty="0" smtClean="0">
                <a:solidFill>
                  <a:srgbClr val="005A00">
                    <a:alpha val="54902"/>
                  </a:srgbClr>
                </a:solidFill>
                <a:latin typeface="Arial Black" pitchFamily="34" charset="0"/>
              </a:rPr>
              <a:t>4º Período: Sua influência na Homeopatia de São Paulo</a:t>
            </a:r>
            <a:endParaRPr lang="pt-BR" dirty="0">
              <a:solidFill>
                <a:srgbClr val="005A00">
                  <a:alpha val="54902"/>
                </a:srgbClr>
              </a:solidFill>
              <a:latin typeface="Arial Black" pitchFamily="34" charset="0"/>
            </a:endParaRPr>
          </a:p>
        </p:txBody>
      </p:sp>
      <p:sp>
        <p:nvSpPr>
          <p:cNvPr id="4" name="CaixaDeTexto 3"/>
          <p:cNvSpPr txBox="1"/>
          <p:nvPr/>
        </p:nvSpPr>
        <p:spPr>
          <a:xfrm>
            <a:off x="2309794" y="2285992"/>
            <a:ext cx="184731" cy="369332"/>
          </a:xfrm>
          <a:prstGeom prst="rect">
            <a:avLst/>
          </a:prstGeom>
          <a:noFill/>
        </p:spPr>
        <p:txBody>
          <a:bodyPr wrap="none" rtlCol="0">
            <a:spAutoFit/>
          </a:bodyPr>
          <a:lstStyle/>
          <a:p>
            <a:endParaRPr lang="pt-BR" dirty="0"/>
          </a:p>
        </p:txBody>
      </p:sp>
      <p:sp>
        <p:nvSpPr>
          <p:cNvPr id="8" name="CaixaDeTexto 7"/>
          <p:cNvSpPr txBox="1"/>
          <p:nvPr/>
        </p:nvSpPr>
        <p:spPr>
          <a:xfrm>
            <a:off x="2666984" y="2357430"/>
            <a:ext cx="6500858" cy="2677656"/>
          </a:xfrm>
          <a:prstGeom prst="rect">
            <a:avLst/>
          </a:prstGeom>
          <a:noFill/>
        </p:spPr>
        <p:txBody>
          <a:bodyPr wrap="square" rtlCol="0">
            <a:spAutoFit/>
          </a:bodyPr>
          <a:lstStyle/>
          <a:p>
            <a:r>
              <a:rPr lang="pt-BR" sz="2800" b="1" dirty="0" smtClean="0">
                <a:solidFill>
                  <a:schemeClr val="accent6">
                    <a:lumMod val="75000"/>
                  </a:schemeClr>
                </a:solidFill>
              </a:rPr>
              <a:t>Em 1961, apesar de residir no Rio de Janeiro, aceita a indicação para a Presidência da Associação Paulista de Homeopatia (APH), injetando novo vigor na instituição. </a:t>
            </a:r>
          </a:p>
          <a:p>
            <a:endParaRPr lang="pt-BR" sz="2800" b="1" dirty="0">
              <a:solidFill>
                <a:schemeClr val="accent6">
                  <a:lumMod val="75000"/>
                </a:schemeClr>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4953000" y="428604"/>
            <a:ext cx="4953000" cy="646331"/>
          </a:xfrm>
          <a:prstGeom prst="rect">
            <a:avLst/>
          </a:prstGeom>
        </p:spPr>
        <p:txBody>
          <a:bodyPr>
            <a:spAutoFit/>
          </a:bodyPr>
          <a:lstStyle/>
          <a:p>
            <a:pPr algn="r" fontAlgn="auto">
              <a:spcBef>
                <a:spcPts val="0"/>
              </a:spcBef>
              <a:spcAft>
                <a:spcPts val="0"/>
              </a:spcAft>
              <a:defRPr/>
            </a:pPr>
            <a:r>
              <a:rPr lang="pt-BR" dirty="0" smtClean="0">
                <a:solidFill>
                  <a:srgbClr val="005A00">
                    <a:alpha val="54902"/>
                  </a:srgbClr>
                </a:solidFill>
                <a:latin typeface="Arial Black" pitchFamily="34" charset="0"/>
              </a:rPr>
              <a:t>4º Período: Sua influência na Homeopatia de São Paulo</a:t>
            </a:r>
            <a:endParaRPr lang="pt-BR" dirty="0">
              <a:solidFill>
                <a:srgbClr val="005A00">
                  <a:alpha val="54902"/>
                </a:srgbClr>
              </a:solidFill>
              <a:latin typeface="Arial Black" pitchFamily="34" charset="0"/>
            </a:endParaRPr>
          </a:p>
        </p:txBody>
      </p:sp>
      <p:sp>
        <p:nvSpPr>
          <p:cNvPr id="4" name="CaixaDeTexto 3"/>
          <p:cNvSpPr txBox="1"/>
          <p:nvPr/>
        </p:nvSpPr>
        <p:spPr>
          <a:xfrm>
            <a:off x="2309795" y="2285992"/>
            <a:ext cx="7072361" cy="1815882"/>
          </a:xfrm>
          <a:prstGeom prst="rect">
            <a:avLst/>
          </a:prstGeom>
          <a:noFill/>
        </p:spPr>
        <p:txBody>
          <a:bodyPr wrap="square" rtlCol="0">
            <a:spAutoFit/>
          </a:bodyPr>
          <a:lstStyle/>
          <a:p>
            <a:r>
              <a:rPr lang="pt-BR" sz="2800" b="1" dirty="0" smtClean="0">
                <a:solidFill>
                  <a:schemeClr val="accent6">
                    <a:lumMod val="75000"/>
                  </a:schemeClr>
                </a:solidFill>
              </a:rPr>
              <a:t>Fundou a Editorial Homeopática Brasileira em 1962, um departamento autônomo da APH e que publicou diversos livros, entre os quais: </a:t>
            </a:r>
            <a:endParaRPr lang="pt-BR" sz="2800" b="1" dirty="0">
              <a:solidFill>
                <a:schemeClr val="accent6">
                  <a:lumMod val="75000"/>
                </a:schemeClr>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4953000" y="428604"/>
            <a:ext cx="4953000" cy="646331"/>
          </a:xfrm>
          <a:prstGeom prst="rect">
            <a:avLst/>
          </a:prstGeom>
        </p:spPr>
        <p:txBody>
          <a:bodyPr>
            <a:spAutoFit/>
          </a:bodyPr>
          <a:lstStyle/>
          <a:p>
            <a:pPr algn="r" fontAlgn="auto">
              <a:spcBef>
                <a:spcPts val="0"/>
              </a:spcBef>
              <a:spcAft>
                <a:spcPts val="0"/>
              </a:spcAft>
              <a:defRPr/>
            </a:pPr>
            <a:r>
              <a:rPr lang="pt-BR" dirty="0" smtClean="0">
                <a:solidFill>
                  <a:srgbClr val="005A00">
                    <a:alpha val="54902"/>
                  </a:srgbClr>
                </a:solidFill>
                <a:latin typeface="Arial Black" pitchFamily="34" charset="0"/>
              </a:rPr>
              <a:t>4º Período: Sua influência na Homeopatia de São Paulo</a:t>
            </a:r>
            <a:endParaRPr lang="pt-BR" dirty="0">
              <a:solidFill>
                <a:srgbClr val="005A00">
                  <a:alpha val="54902"/>
                </a:srgbClr>
              </a:solidFill>
              <a:latin typeface="Arial Black" pitchFamily="34" charset="0"/>
            </a:endParaRPr>
          </a:p>
        </p:txBody>
      </p:sp>
      <p:sp>
        <p:nvSpPr>
          <p:cNvPr id="4" name="CaixaDeTexto 3"/>
          <p:cNvSpPr txBox="1"/>
          <p:nvPr/>
        </p:nvSpPr>
        <p:spPr>
          <a:xfrm>
            <a:off x="2309794" y="2285992"/>
            <a:ext cx="184731" cy="369332"/>
          </a:xfrm>
          <a:prstGeom prst="rect">
            <a:avLst/>
          </a:prstGeom>
          <a:noFill/>
        </p:spPr>
        <p:txBody>
          <a:bodyPr wrap="none" rtlCol="0">
            <a:spAutoFit/>
          </a:bodyPr>
          <a:lstStyle/>
          <a:p>
            <a:endParaRPr lang="pt-BR" dirty="0"/>
          </a:p>
        </p:txBody>
      </p:sp>
      <p:sp>
        <p:nvSpPr>
          <p:cNvPr id="7" name="CaixaDeTexto 6"/>
          <p:cNvSpPr txBox="1"/>
          <p:nvPr/>
        </p:nvSpPr>
        <p:spPr>
          <a:xfrm>
            <a:off x="4024306" y="3857628"/>
            <a:ext cx="184731" cy="646331"/>
          </a:xfrm>
          <a:prstGeom prst="rect">
            <a:avLst/>
          </a:prstGeom>
          <a:noFill/>
        </p:spPr>
        <p:txBody>
          <a:bodyPr wrap="none" rtlCol="0">
            <a:spAutoFit/>
          </a:bodyPr>
          <a:lstStyle/>
          <a:p>
            <a:endParaRPr lang="pt-BR" dirty="0" smtClean="0"/>
          </a:p>
          <a:p>
            <a:endParaRPr lang="pt-BR" dirty="0"/>
          </a:p>
        </p:txBody>
      </p:sp>
      <p:pic>
        <p:nvPicPr>
          <p:cNvPr id="5" name="Imagem 4" descr="digitalizar0042.jpg"/>
          <p:cNvPicPr>
            <a:picLocks noChangeAspect="1"/>
          </p:cNvPicPr>
          <p:nvPr/>
        </p:nvPicPr>
        <p:blipFill>
          <a:blip r:embed="rId2" cstate="print"/>
          <a:stretch>
            <a:fillRect/>
          </a:stretch>
        </p:blipFill>
        <p:spPr>
          <a:xfrm>
            <a:off x="2238356" y="875137"/>
            <a:ext cx="4286280" cy="5982863"/>
          </a:xfrm>
          <a:prstGeom prst="rect">
            <a:avLst/>
          </a:prstGeom>
        </p:spPr>
      </p:pic>
      <p:sp>
        <p:nvSpPr>
          <p:cNvPr id="9" name="CaixaDeTexto 8"/>
          <p:cNvSpPr txBox="1"/>
          <p:nvPr/>
        </p:nvSpPr>
        <p:spPr>
          <a:xfrm>
            <a:off x="6738950" y="2357430"/>
            <a:ext cx="2857520" cy="2308324"/>
          </a:xfrm>
          <a:prstGeom prst="rect">
            <a:avLst/>
          </a:prstGeom>
          <a:noFill/>
        </p:spPr>
        <p:txBody>
          <a:bodyPr wrap="square" rtlCol="0">
            <a:spAutoFit/>
          </a:bodyPr>
          <a:lstStyle/>
          <a:p>
            <a:r>
              <a:rPr lang="pt-BR" b="1" dirty="0" smtClean="0">
                <a:solidFill>
                  <a:schemeClr val="accent6">
                    <a:lumMod val="75000"/>
                  </a:schemeClr>
                </a:solidFill>
              </a:rPr>
              <a:t>Coordenou junto com Dr. Rezende e Dr. </a:t>
            </a:r>
            <a:r>
              <a:rPr lang="pt-BR" b="1" dirty="0" err="1" smtClean="0">
                <a:solidFill>
                  <a:schemeClr val="accent6">
                    <a:lumMod val="75000"/>
                  </a:schemeClr>
                </a:solidFill>
              </a:rPr>
              <a:t>Kamil</a:t>
            </a:r>
            <a:r>
              <a:rPr lang="pt-BR" b="1" dirty="0" smtClean="0">
                <a:solidFill>
                  <a:schemeClr val="accent6">
                    <a:lumMod val="75000"/>
                  </a:schemeClr>
                </a:solidFill>
              </a:rPr>
              <a:t> </a:t>
            </a:r>
            <a:r>
              <a:rPr lang="pt-BR" b="1" dirty="0" err="1" smtClean="0">
                <a:solidFill>
                  <a:schemeClr val="accent6">
                    <a:lumMod val="75000"/>
                  </a:schemeClr>
                </a:solidFill>
              </a:rPr>
              <a:t>Curi</a:t>
            </a:r>
            <a:r>
              <a:rPr lang="pt-BR" b="1" dirty="0" smtClean="0">
                <a:solidFill>
                  <a:schemeClr val="accent6">
                    <a:lumMod val="75000"/>
                  </a:schemeClr>
                </a:solidFill>
              </a:rPr>
              <a:t> a 1ª tradução do </a:t>
            </a:r>
            <a:r>
              <a:rPr lang="pt-BR" b="1" dirty="0" err="1" smtClean="0">
                <a:solidFill>
                  <a:schemeClr val="accent6">
                    <a:lumMod val="75000"/>
                  </a:schemeClr>
                </a:solidFill>
              </a:rPr>
              <a:t>Organon</a:t>
            </a:r>
            <a:r>
              <a:rPr lang="pt-BR" b="1" dirty="0" smtClean="0">
                <a:solidFill>
                  <a:schemeClr val="accent6">
                    <a:lumMod val="75000"/>
                  </a:schemeClr>
                </a:solidFill>
              </a:rPr>
              <a:t> da Arte de Curar de Samuel Hahnemann, para o português diretamente do alemão.</a:t>
            </a:r>
            <a:endParaRPr lang="pt-BR" b="1" dirty="0">
              <a:solidFill>
                <a:schemeClr val="accent6">
                  <a:lumMod val="75000"/>
                </a:schemeClr>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4953000" y="428604"/>
            <a:ext cx="4953000" cy="646331"/>
          </a:xfrm>
          <a:prstGeom prst="rect">
            <a:avLst/>
          </a:prstGeom>
        </p:spPr>
        <p:txBody>
          <a:bodyPr>
            <a:spAutoFit/>
          </a:bodyPr>
          <a:lstStyle/>
          <a:p>
            <a:pPr algn="r" fontAlgn="auto">
              <a:spcBef>
                <a:spcPts val="0"/>
              </a:spcBef>
              <a:spcAft>
                <a:spcPts val="0"/>
              </a:spcAft>
              <a:defRPr/>
            </a:pPr>
            <a:r>
              <a:rPr lang="pt-BR" dirty="0" smtClean="0">
                <a:solidFill>
                  <a:srgbClr val="005A00">
                    <a:alpha val="54902"/>
                  </a:srgbClr>
                </a:solidFill>
                <a:latin typeface="Arial Black" pitchFamily="34" charset="0"/>
              </a:rPr>
              <a:t>4º Período: Sua influência na Homeopatia de São Paulo</a:t>
            </a:r>
            <a:endParaRPr lang="pt-BR" dirty="0">
              <a:solidFill>
                <a:srgbClr val="005A00">
                  <a:alpha val="54902"/>
                </a:srgbClr>
              </a:solidFill>
              <a:latin typeface="Arial Black" pitchFamily="34" charset="0"/>
            </a:endParaRPr>
          </a:p>
        </p:txBody>
      </p:sp>
      <p:sp>
        <p:nvSpPr>
          <p:cNvPr id="4" name="CaixaDeTexto 3"/>
          <p:cNvSpPr txBox="1"/>
          <p:nvPr/>
        </p:nvSpPr>
        <p:spPr>
          <a:xfrm>
            <a:off x="2309794" y="2285992"/>
            <a:ext cx="184731" cy="369332"/>
          </a:xfrm>
          <a:prstGeom prst="rect">
            <a:avLst/>
          </a:prstGeom>
          <a:noFill/>
        </p:spPr>
        <p:txBody>
          <a:bodyPr wrap="none" rtlCol="0">
            <a:spAutoFit/>
          </a:bodyPr>
          <a:lstStyle/>
          <a:p>
            <a:endParaRPr lang="pt-BR" dirty="0"/>
          </a:p>
        </p:txBody>
      </p:sp>
      <p:pic>
        <p:nvPicPr>
          <p:cNvPr id="5" name="Imagem 4" descr="digitalizar0031.jpg"/>
          <p:cNvPicPr/>
          <p:nvPr/>
        </p:nvPicPr>
        <p:blipFill>
          <a:blip r:embed="rId2" cstate="print"/>
          <a:stretch>
            <a:fillRect/>
          </a:stretch>
        </p:blipFill>
        <p:spPr>
          <a:xfrm>
            <a:off x="2309794" y="1071546"/>
            <a:ext cx="4286279" cy="5786454"/>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4953000" y="428604"/>
            <a:ext cx="4953000" cy="646331"/>
          </a:xfrm>
          <a:prstGeom prst="rect">
            <a:avLst/>
          </a:prstGeom>
        </p:spPr>
        <p:txBody>
          <a:bodyPr>
            <a:spAutoFit/>
          </a:bodyPr>
          <a:lstStyle/>
          <a:p>
            <a:pPr algn="r" fontAlgn="auto">
              <a:spcBef>
                <a:spcPts val="0"/>
              </a:spcBef>
              <a:spcAft>
                <a:spcPts val="0"/>
              </a:spcAft>
              <a:defRPr/>
            </a:pPr>
            <a:r>
              <a:rPr lang="pt-BR" dirty="0" smtClean="0">
                <a:solidFill>
                  <a:srgbClr val="005A00">
                    <a:alpha val="54902"/>
                  </a:srgbClr>
                </a:solidFill>
                <a:latin typeface="Arial Black" pitchFamily="34" charset="0"/>
              </a:rPr>
              <a:t>4º Período: Sua influência na Homeopatia de São Paulo</a:t>
            </a:r>
            <a:endParaRPr lang="pt-BR" dirty="0">
              <a:solidFill>
                <a:srgbClr val="005A00">
                  <a:alpha val="54902"/>
                </a:srgbClr>
              </a:solidFill>
              <a:latin typeface="Arial Black" pitchFamily="34" charset="0"/>
            </a:endParaRPr>
          </a:p>
        </p:txBody>
      </p:sp>
      <p:sp>
        <p:nvSpPr>
          <p:cNvPr id="4" name="CaixaDeTexto 3"/>
          <p:cNvSpPr txBox="1"/>
          <p:nvPr/>
        </p:nvSpPr>
        <p:spPr>
          <a:xfrm>
            <a:off x="2309794" y="2285992"/>
            <a:ext cx="184731" cy="369332"/>
          </a:xfrm>
          <a:prstGeom prst="rect">
            <a:avLst/>
          </a:prstGeom>
          <a:noFill/>
        </p:spPr>
        <p:txBody>
          <a:bodyPr wrap="none" rtlCol="0">
            <a:spAutoFit/>
          </a:bodyPr>
          <a:lstStyle/>
          <a:p>
            <a:endParaRPr lang="pt-BR" dirty="0"/>
          </a:p>
        </p:txBody>
      </p:sp>
      <p:pic>
        <p:nvPicPr>
          <p:cNvPr id="5" name="Imagem 4" descr="404637_538.jpg"/>
          <p:cNvPicPr/>
          <p:nvPr/>
        </p:nvPicPr>
        <p:blipFill>
          <a:blip r:embed="rId2" cstate="print"/>
          <a:stretch>
            <a:fillRect/>
          </a:stretch>
        </p:blipFill>
        <p:spPr>
          <a:xfrm>
            <a:off x="2166918" y="928670"/>
            <a:ext cx="4027380" cy="5929329"/>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4953000" y="428604"/>
            <a:ext cx="4953000" cy="646331"/>
          </a:xfrm>
          <a:prstGeom prst="rect">
            <a:avLst/>
          </a:prstGeom>
        </p:spPr>
        <p:txBody>
          <a:bodyPr>
            <a:spAutoFit/>
          </a:bodyPr>
          <a:lstStyle/>
          <a:p>
            <a:pPr algn="r" fontAlgn="auto">
              <a:spcBef>
                <a:spcPts val="0"/>
              </a:spcBef>
              <a:spcAft>
                <a:spcPts val="0"/>
              </a:spcAft>
              <a:defRPr/>
            </a:pPr>
            <a:r>
              <a:rPr lang="pt-BR" dirty="0" smtClean="0">
                <a:solidFill>
                  <a:srgbClr val="005A00">
                    <a:alpha val="54902"/>
                  </a:srgbClr>
                </a:solidFill>
                <a:latin typeface="Arial Black" pitchFamily="34" charset="0"/>
              </a:rPr>
              <a:t>4º Período: Sua influência na Homeopatia de São Paulo</a:t>
            </a:r>
            <a:endParaRPr lang="pt-BR" dirty="0">
              <a:solidFill>
                <a:srgbClr val="005A00">
                  <a:alpha val="54902"/>
                </a:srgbClr>
              </a:solidFill>
              <a:latin typeface="Arial Black" pitchFamily="34" charset="0"/>
            </a:endParaRPr>
          </a:p>
        </p:txBody>
      </p:sp>
      <p:sp>
        <p:nvSpPr>
          <p:cNvPr id="4" name="CaixaDeTexto 3"/>
          <p:cNvSpPr txBox="1"/>
          <p:nvPr/>
        </p:nvSpPr>
        <p:spPr>
          <a:xfrm>
            <a:off x="2309794" y="2285992"/>
            <a:ext cx="184731" cy="369332"/>
          </a:xfrm>
          <a:prstGeom prst="rect">
            <a:avLst/>
          </a:prstGeom>
          <a:noFill/>
        </p:spPr>
        <p:txBody>
          <a:bodyPr wrap="none" rtlCol="0">
            <a:spAutoFit/>
          </a:bodyPr>
          <a:lstStyle/>
          <a:p>
            <a:endParaRPr lang="pt-BR" dirty="0"/>
          </a:p>
        </p:txBody>
      </p:sp>
      <p:pic>
        <p:nvPicPr>
          <p:cNvPr id="5" name="Imagem 4" descr="digitalizar0028.jpg"/>
          <p:cNvPicPr/>
          <p:nvPr/>
        </p:nvPicPr>
        <p:blipFill>
          <a:blip r:embed="rId2" cstate="print"/>
          <a:stretch>
            <a:fillRect/>
          </a:stretch>
        </p:blipFill>
        <p:spPr>
          <a:xfrm>
            <a:off x="2238356" y="928670"/>
            <a:ext cx="4091919" cy="5929330"/>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4953000" y="428604"/>
            <a:ext cx="4953000" cy="646331"/>
          </a:xfrm>
          <a:prstGeom prst="rect">
            <a:avLst/>
          </a:prstGeom>
        </p:spPr>
        <p:txBody>
          <a:bodyPr>
            <a:spAutoFit/>
          </a:bodyPr>
          <a:lstStyle/>
          <a:p>
            <a:pPr algn="r" fontAlgn="auto">
              <a:spcBef>
                <a:spcPts val="0"/>
              </a:spcBef>
              <a:spcAft>
                <a:spcPts val="0"/>
              </a:spcAft>
              <a:defRPr/>
            </a:pPr>
            <a:r>
              <a:rPr lang="pt-BR" dirty="0" smtClean="0">
                <a:solidFill>
                  <a:srgbClr val="005A00">
                    <a:alpha val="54902"/>
                  </a:srgbClr>
                </a:solidFill>
                <a:latin typeface="Arial Black" pitchFamily="34" charset="0"/>
              </a:rPr>
              <a:t>4º Período: Sua influência na Homeopatia de São Paulo</a:t>
            </a:r>
            <a:endParaRPr lang="pt-BR" dirty="0">
              <a:solidFill>
                <a:srgbClr val="005A00">
                  <a:alpha val="54902"/>
                </a:srgbClr>
              </a:solidFill>
              <a:latin typeface="Arial Black" pitchFamily="34" charset="0"/>
            </a:endParaRPr>
          </a:p>
        </p:txBody>
      </p:sp>
      <p:sp>
        <p:nvSpPr>
          <p:cNvPr id="4" name="CaixaDeTexto 3"/>
          <p:cNvSpPr txBox="1"/>
          <p:nvPr/>
        </p:nvSpPr>
        <p:spPr>
          <a:xfrm>
            <a:off x="2309794" y="2285992"/>
            <a:ext cx="184731" cy="369332"/>
          </a:xfrm>
          <a:prstGeom prst="rect">
            <a:avLst/>
          </a:prstGeom>
          <a:noFill/>
        </p:spPr>
        <p:txBody>
          <a:bodyPr wrap="none" rtlCol="0">
            <a:spAutoFit/>
          </a:bodyPr>
          <a:lstStyle/>
          <a:p>
            <a:endParaRPr lang="pt-BR" dirty="0"/>
          </a:p>
        </p:txBody>
      </p:sp>
      <p:pic>
        <p:nvPicPr>
          <p:cNvPr id="5" name="Imagem 4" descr="digitalizar0026.jpg"/>
          <p:cNvPicPr/>
          <p:nvPr/>
        </p:nvPicPr>
        <p:blipFill>
          <a:blip r:embed="rId2" cstate="print"/>
          <a:stretch>
            <a:fillRect/>
          </a:stretch>
        </p:blipFill>
        <p:spPr>
          <a:xfrm>
            <a:off x="2166918" y="1000109"/>
            <a:ext cx="4031403" cy="5857892"/>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4953000" y="428604"/>
            <a:ext cx="4953000" cy="646331"/>
          </a:xfrm>
          <a:prstGeom prst="rect">
            <a:avLst/>
          </a:prstGeom>
        </p:spPr>
        <p:txBody>
          <a:bodyPr>
            <a:spAutoFit/>
          </a:bodyPr>
          <a:lstStyle/>
          <a:p>
            <a:pPr algn="r" fontAlgn="auto">
              <a:spcBef>
                <a:spcPts val="0"/>
              </a:spcBef>
              <a:spcAft>
                <a:spcPts val="0"/>
              </a:spcAft>
              <a:defRPr/>
            </a:pPr>
            <a:r>
              <a:rPr lang="pt-BR" dirty="0" smtClean="0">
                <a:solidFill>
                  <a:srgbClr val="005A00">
                    <a:alpha val="54902"/>
                  </a:srgbClr>
                </a:solidFill>
                <a:latin typeface="Arial Black" pitchFamily="34" charset="0"/>
              </a:rPr>
              <a:t>4º Período: Sua influência na Homeopatia de São Paulo</a:t>
            </a:r>
            <a:endParaRPr lang="pt-BR" dirty="0">
              <a:solidFill>
                <a:srgbClr val="005A00">
                  <a:alpha val="54902"/>
                </a:srgbClr>
              </a:solidFill>
              <a:latin typeface="Arial Black" pitchFamily="34" charset="0"/>
            </a:endParaRPr>
          </a:p>
        </p:txBody>
      </p:sp>
      <p:sp>
        <p:nvSpPr>
          <p:cNvPr id="4" name="CaixaDeTexto 3"/>
          <p:cNvSpPr txBox="1"/>
          <p:nvPr/>
        </p:nvSpPr>
        <p:spPr>
          <a:xfrm>
            <a:off x="2309794" y="2285992"/>
            <a:ext cx="184731" cy="369332"/>
          </a:xfrm>
          <a:prstGeom prst="rect">
            <a:avLst/>
          </a:prstGeom>
          <a:noFill/>
        </p:spPr>
        <p:txBody>
          <a:bodyPr wrap="none" rtlCol="0">
            <a:spAutoFit/>
          </a:bodyPr>
          <a:lstStyle/>
          <a:p>
            <a:endParaRPr lang="pt-BR" dirty="0"/>
          </a:p>
        </p:txBody>
      </p:sp>
      <p:sp>
        <p:nvSpPr>
          <p:cNvPr id="5" name="CaixaDeTexto 4"/>
          <p:cNvSpPr txBox="1"/>
          <p:nvPr/>
        </p:nvSpPr>
        <p:spPr>
          <a:xfrm>
            <a:off x="1738291" y="1928802"/>
            <a:ext cx="1714511" cy="3693319"/>
          </a:xfrm>
          <a:prstGeom prst="rect">
            <a:avLst/>
          </a:prstGeom>
          <a:noFill/>
        </p:spPr>
        <p:txBody>
          <a:bodyPr wrap="square" rtlCol="0">
            <a:spAutoFit/>
          </a:bodyPr>
          <a:lstStyle/>
          <a:p>
            <a:r>
              <a:rPr lang="pt-BR" b="1" dirty="0" smtClean="0">
                <a:solidFill>
                  <a:schemeClr val="accent6">
                    <a:lumMod val="75000"/>
                  </a:schemeClr>
                </a:solidFill>
              </a:rPr>
              <a:t>Em 1963 começou a publicar a revista Similia até o ano de 1980.</a:t>
            </a:r>
          </a:p>
          <a:p>
            <a:r>
              <a:rPr lang="pt-BR" b="1" dirty="0" smtClean="0">
                <a:solidFill>
                  <a:schemeClr val="accent6">
                    <a:lumMod val="75000"/>
                  </a:schemeClr>
                </a:solidFill>
              </a:rPr>
              <a:t>Após esta data a revista continuou a ser publicada pelo GEHSP até os dias de </a:t>
            </a:r>
          </a:p>
          <a:p>
            <a:r>
              <a:rPr lang="pt-BR" b="1" dirty="0" smtClean="0">
                <a:solidFill>
                  <a:schemeClr val="accent6">
                    <a:lumMod val="75000"/>
                  </a:schemeClr>
                </a:solidFill>
              </a:rPr>
              <a:t>hoje.</a:t>
            </a:r>
            <a:endParaRPr lang="pt-BR" dirty="0"/>
          </a:p>
        </p:txBody>
      </p:sp>
      <p:pic>
        <p:nvPicPr>
          <p:cNvPr id="8" name="Imagem 7" descr="digitalizar0039.jpg"/>
          <p:cNvPicPr>
            <a:picLocks noChangeAspect="1"/>
          </p:cNvPicPr>
          <p:nvPr/>
        </p:nvPicPr>
        <p:blipFill>
          <a:blip r:embed="rId2" cstate="print"/>
          <a:stretch>
            <a:fillRect/>
          </a:stretch>
        </p:blipFill>
        <p:spPr>
          <a:xfrm>
            <a:off x="4001910" y="1071546"/>
            <a:ext cx="3677667" cy="5599793"/>
          </a:xfrm>
          <a:prstGeom prst="rect">
            <a:avLst/>
          </a:prstGeom>
        </p:spPr>
      </p:pic>
      <p:sp>
        <p:nvSpPr>
          <p:cNvPr id="7" name="CaixaDeTexto 6"/>
          <p:cNvSpPr txBox="1"/>
          <p:nvPr/>
        </p:nvSpPr>
        <p:spPr>
          <a:xfrm>
            <a:off x="4381496" y="2643182"/>
            <a:ext cx="2882520" cy="246221"/>
          </a:xfrm>
          <a:prstGeom prst="rect">
            <a:avLst/>
          </a:prstGeom>
          <a:noFill/>
        </p:spPr>
        <p:txBody>
          <a:bodyPr wrap="none" rtlCol="0">
            <a:spAutoFit/>
          </a:bodyPr>
          <a:lstStyle/>
          <a:p>
            <a:r>
              <a:rPr lang="pt-BR" sz="1000" dirty="0" smtClean="0"/>
              <a:t>Palavra voa, a escrita permanece, faça não fale</a:t>
            </a:r>
            <a:endParaRPr lang="pt-BR" sz="1000"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4953000" y="428604"/>
            <a:ext cx="4953000" cy="646331"/>
          </a:xfrm>
          <a:prstGeom prst="rect">
            <a:avLst/>
          </a:prstGeom>
        </p:spPr>
        <p:txBody>
          <a:bodyPr>
            <a:spAutoFit/>
          </a:bodyPr>
          <a:lstStyle/>
          <a:p>
            <a:pPr algn="r" fontAlgn="auto">
              <a:spcBef>
                <a:spcPts val="0"/>
              </a:spcBef>
              <a:spcAft>
                <a:spcPts val="0"/>
              </a:spcAft>
              <a:defRPr/>
            </a:pPr>
            <a:r>
              <a:rPr lang="pt-BR" dirty="0" smtClean="0">
                <a:solidFill>
                  <a:srgbClr val="005A00">
                    <a:alpha val="54902"/>
                  </a:srgbClr>
                </a:solidFill>
                <a:latin typeface="Arial Black" pitchFamily="34" charset="0"/>
              </a:rPr>
              <a:t>4º Período: Sua influência na Homeopatia de São Paulo</a:t>
            </a:r>
            <a:endParaRPr lang="pt-BR" dirty="0">
              <a:solidFill>
                <a:srgbClr val="005A00">
                  <a:alpha val="54902"/>
                </a:srgbClr>
              </a:solidFill>
              <a:latin typeface="Arial Black" pitchFamily="34" charset="0"/>
            </a:endParaRPr>
          </a:p>
        </p:txBody>
      </p:sp>
      <p:sp>
        <p:nvSpPr>
          <p:cNvPr id="4" name="CaixaDeTexto 3"/>
          <p:cNvSpPr txBox="1"/>
          <p:nvPr/>
        </p:nvSpPr>
        <p:spPr>
          <a:xfrm>
            <a:off x="2309794" y="2285992"/>
            <a:ext cx="184731" cy="369332"/>
          </a:xfrm>
          <a:prstGeom prst="rect">
            <a:avLst/>
          </a:prstGeom>
          <a:noFill/>
        </p:spPr>
        <p:txBody>
          <a:bodyPr wrap="none" rtlCol="0">
            <a:spAutoFit/>
          </a:bodyPr>
          <a:lstStyle/>
          <a:p>
            <a:endParaRPr lang="pt-BR" dirty="0"/>
          </a:p>
        </p:txBody>
      </p:sp>
      <p:sp>
        <p:nvSpPr>
          <p:cNvPr id="5" name="CaixaDeTexto 4"/>
          <p:cNvSpPr txBox="1"/>
          <p:nvPr/>
        </p:nvSpPr>
        <p:spPr>
          <a:xfrm>
            <a:off x="2166918" y="2357430"/>
            <a:ext cx="6929485" cy="3539430"/>
          </a:xfrm>
          <a:prstGeom prst="rect">
            <a:avLst/>
          </a:prstGeom>
          <a:noFill/>
        </p:spPr>
        <p:txBody>
          <a:bodyPr wrap="square" rtlCol="0">
            <a:spAutoFit/>
          </a:bodyPr>
          <a:lstStyle/>
          <a:p>
            <a:r>
              <a:rPr lang="pt-BR" sz="2800" b="1" dirty="0" smtClean="0">
                <a:solidFill>
                  <a:schemeClr val="accent6">
                    <a:lumMod val="75000"/>
                  </a:schemeClr>
                </a:solidFill>
              </a:rPr>
              <a:t>No fim dos anos 60 e inicio dos 70 introduziu em São Paulo, aproximadamente 50 repertórios de Kent, em inglês, pois não eram feitas as repertorizações nesta época, salvo por raros médicos entre eles Dr. Rupert Pereira, Dr. </a:t>
            </a:r>
            <a:r>
              <a:rPr lang="pt-BR" sz="2800" b="1" dirty="0" err="1" smtClean="0">
                <a:solidFill>
                  <a:schemeClr val="accent6">
                    <a:lumMod val="75000"/>
                  </a:schemeClr>
                </a:solidFill>
              </a:rPr>
              <a:t>Kamil</a:t>
            </a:r>
            <a:r>
              <a:rPr lang="pt-BR" sz="2800" b="1" dirty="0" smtClean="0">
                <a:solidFill>
                  <a:schemeClr val="accent6">
                    <a:lumMod val="75000"/>
                  </a:schemeClr>
                </a:solidFill>
              </a:rPr>
              <a:t> </a:t>
            </a:r>
            <a:r>
              <a:rPr lang="pt-BR" sz="2800" b="1" dirty="0" err="1" smtClean="0">
                <a:solidFill>
                  <a:schemeClr val="accent6">
                    <a:lumMod val="75000"/>
                  </a:schemeClr>
                </a:solidFill>
              </a:rPr>
              <a:t>Curi</a:t>
            </a:r>
            <a:r>
              <a:rPr lang="pt-BR" sz="2800" b="1" dirty="0" smtClean="0">
                <a:solidFill>
                  <a:schemeClr val="accent6">
                    <a:lumMod val="75000"/>
                  </a:schemeClr>
                </a:solidFill>
              </a:rPr>
              <a:t> e Dr. Rezende Filho.</a:t>
            </a:r>
            <a:endParaRPr lang="pt-BR" sz="2800" b="1" dirty="0">
              <a:solidFill>
                <a:schemeClr val="accent6">
                  <a:lumMod val="75000"/>
                </a:schemeClr>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4953000" y="214290"/>
            <a:ext cx="4953000" cy="646331"/>
          </a:xfrm>
          <a:prstGeom prst="rect">
            <a:avLst/>
          </a:prstGeom>
        </p:spPr>
        <p:txBody>
          <a:bodyPr>
            <a:spAutoFit/>
          </a:bodyPr>
          <a:lstStyle/>
          <a:p>
            <a:pPr algn="r"/>
            <a:r>
              <a:rPr lang="pt-BR" dirty="0" smtClean="0">
                <a:solidFill>
                  <a:srgbClr val="005A00">
                    <a:alpha val="54902"/>
                  </a:srgbClr>
                </a:solidFill>
                <a:latin typeface="Arial Black" pitchFamily="34" charset="0"/>
              </a:rPr>
              <a:t>1º Período: Origem e Formação Acadêmica</a:t>
            </a:r>
            <a:endParaRPr lang="pt-BR" dirty="0"/>
          </a:p>
        </p:txBody>
      </p:sp>
      <p:sp>
        <p:nvSpPr>
          <p:cNvPr id="3" name="Retângulo de cantos arredondados 2"/>
          <p:cNvSpPr/>
          <p:nvPr/>
        </p:nvSpPr>
        <p:spPr bwMode="auto">
          <a:xfrm>
            <a:off x="2381232" y="1428736"/>
            <a:ext cx="5076849" cy="3857652"/>
          </a:xfrm>
          <a:prstGeom prst="roundRect">
            <a:avLst/>
          </a:prstGeom>
          <a:ln/>
        </p:spPr>
        <p:style>
          <a:lnRef idx="1">
            <a:schemeClr val="accent3"/>
          </a:lnRef>
          <a:fillRef idx="2">
            <a:schemeClr val="accent3"/>
          </a:fillRef>
          <a:effectRef idx="1">
            <a:schemeClr val="accent3"/>
          </a:effectRef>
          <a:fontRef idx="minor">
            <a:schemeClr val="dk1"/>
          </a:fontRef>
        </p:style>
        <p:txBody>
          <a:bodyPr anchor="ctr"/>
          <a:lstStyle/>
          <a:p>
            <a:pPr algn="ctr">
              <a:lnSpc>
                <a:spcPct val="150000"/>
              </a:lnSpc>
            </a:pPr>
            <a:endParaRPr lang="pt-BR" sz="3200" b="1" dirty="0" smtClean="0">
              <a:solidFill>
                <a:schemeClr val="accent6">
                  <a:lumMod val="75000"/>
                </a:schemeClr>
              </a:solidFill>
            </a:endParaRPr>
          </a:p>
          <a:p>
            <a:pPr algn="ctr">
              <a:lnSpc>
                <a:spcPct val="150000"/>
              </a:lnSpc>
            </a:pPr>
            <a:r>
              <a:rPr lang="pt-BR" sz="3200" b="1" dirty="0" smtClean="0">
                <a:solidFill>
                  <a:schemeClr val="accent6">
                    <a:lumMod val="75000"/>
                  </a:schemeClr>
                </a:solidFill>
              </a:rPr>
              <a:t>O Dr. David Castro, filho de Manoel Castro e Fanny Castro, nasceu em Recife (PE) em 02 de Maio de 1915.</a:t>
            </a:r>
          </a:p>
          <a:p>
            <a:pPr algn="ctr">
              <a:lnSpc>
                <a:spcPct val="150000"/>
              </a:lnSpc>
            </a:pPr>
            <a:r>
              <a:rPr lang="pt-BR" sz="3200" dirty="0" smtClean="0">
                <a:solidFill>
                  <a:srgbClr val="003300"/>
                </a:solidFill>
              </a:rPr>
              <a:t> </a:t>
            </a:r>
            <a:endParaRPr lang="pt-BR" sz="3200"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4953000" y="428604"/>
            <a:ext cx="4953000" cy="646331"/>
          </a:xfrm>
          <a:prstGeom prst="rect">
            <a:avLst/>
          </a:prstGeom>
        </p:spPr>
        <p:txBody>
          <a:bodyPr>
            <a:spAutoFit/>
          </a:bodyPr>
          <a:lstStyle/>
          <a:p>
            <a:pPr algn="r" fontAlgn="auto">
              <a:spcBef>
                <a:spcPts val="0"/>
              </a:spcBef>
              <a:spcAft>
                <a:spcPts val="0"/>
              </a:spcAft>
              <a:defRPr/>
            </a:pPr>
            <a:r>
              <a:rPr lang="pt-BR" dirty="0" smtClean="0">
                <a:solidFill>
                  <a:srgbClr val="005A00">
                    <a:alpha val="54902"/>
                  </a:srgbClr>
                </a:solidFill>
                <a:latin typeface="Arial Black" pitchFamily="34" charset="0"/>
              </a:rPr>
              <a:t>4º Período: Sua influência na Homeopatia de São Paulo</a:t>
            </a:r>
            <a:endParaRPr lang="pt-BR" dirty="0">
              <a:solidFill>
                <a:srgbClr val="005A00">
                  <a:alpha val="54902"/>
                </a:srgbClr>
              </a:solidFill>
              <a:latin typeface="Arial Black" pitchFamily="34" charset="0"/>
            </a:endParaRPr>
          </a:p>
        </p:txBody>
      </p:sp>
      <p:sp>
        <p:nvSpPr>
          <p:cNvPr id="4" name="CaixaDeTexto 3"/>
          <p:cNvSpPr txBox="1"/>
          <p:nvPr/>
        </p:nvSpPr>
        <p:spPr>
          <a:xfrm>
            <a:off x="2309794" y="2285992"/>
            <a:ext cx="184731" cy="369332"/>
          </a:xfrm>
          <a:prstGeom prst="rect">
            <a:avLst/>
          </a:prstGeom>
          <a:noFill/>
        </p:spPr>
        <p:txBody>
          <a:bodyPr wrap="none" rtlCol="0">
            <a:spAutoFit/>
          </a:bodyPr>
          <a:lstStyle/>
          <a:p>
            <a:endParaRPr lang="pt-BR" dirty="0"/>
          </a:p>
        </p:txBody>
      </p:sp>
      <p:pic>
        <p:nvPicPr>
          <p:cNvPr id="7" name="Imagem 6" descr="digitalizar0041.jpg"/>
          <p:cNvPicPr>
            <a:picLocks noChangeAspect="1"/>
          </p:cNvPicPr>
          <p:nvPr/>
        </p:nvPicPr>
        <p:blipFill>
          <a:blip r:embed="rId2" cstate="print"/>
          <a:stretch>
            <a:fillRect/>
          </a:stretch>
        </p:blipFill>
        <p:spPr>
          <a:xfrm>
            <a:off x="1952604" y="1142984"/>
            <a:ext cx="7696900" cy="5535441"/>
          </a:xfrm>
          <a:prstGeom prst="rect">
            <a:avLst/>
          </a:prstGeom>
        </p:spPr>
      </p:pic>
      <p:sp>
        <p:nvSpPr>
          <p:cNvPr id="5" name="Retângulo 4"/>
          <p:cNvSpPr/>
          <p:nvPr/>
        </p:nvSpPr>
        <p:spPr>
          <a:xfrm>
            <a:off x="2024042" y="1428736"/>
            <a:ext cx="7715304" cy="338554"/>
          </a:xfrm>
          <a:prstGeom prst="rect">
            <a:avLst/>
          </a:prstGeom>
        </p:spPr>
        <p:txBody>
          <a:bodyPr wrap="square">
            <a:spAutoFit/>
          </a:bodyPr>
          <a:lstStyle/>
          <a:p>
            <a:r>
              <a:rPr lang="pt-BR" sz="1600" dirty="0" smtClean="0"/>
              <a:t>Em 1975 trouxe o Prof. </a:t>
            </a:r>
            <a:r>
              <a:rPr lang="pt-BR" sz="1600" dirty="0" err="1" smtClean="0"/>
              <a:t>Eizayaga</a:t>
            </a:r>
            <a:r>
              <a:rPr lang="pt-BR" sz="1600" dirty="0" smtClean="0"/>
              <a:t> para administrar aulas sobre Repertorização.</a:t>
            </a:r>
            <a:endParaRPr lang="pt-BR" sz="1600" dirty="0"/>
          </a:p>
        </p:txBody>
      </p:sp>
      <p:cxnSp>
        <p:nvCxnSpPr>
          <p:cNvPr id="9" name="Conector de seta reta 8"/>
          <p:cNvCxnSpPr/>
          <p:nvPr/>
        </p:nvCxnSpPr>
        <p:spPr>
          <a:xfrm rot="10800000" flipV="1">
            <a:off x="4167182" y="1714488"/>
            <a:ext cx="500066" cy="214314"/>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1" name="CaixaDeTexto 10"/>
          <p:cNvSpPr txBox="1"/>
          <p:nvPr/>
        </p:nvSpPr>
        <p:spPr>
          <a:xfrm flipH="1">
            <a:off x="7310454" y="1857364"/>
            <a:ext cx="1601220" cy="338554"/>
          </a:xfrm>
          <a:prstGeom prst="rect">
            <a:avLst/>
          </a:prstGeom>
          <a:noFill/>
        </p:spPr>
        <p:txBody>
          <a:bodyPr wrap="square" rtlCol="0">
            <a:spAutoFit/>
          </a:bodyPr>
          <a:lstStyle/>
          <a:p>
            <a:r>
              <a:rPr lang="pt-BR" sz="1600" dirty="0" smtClean="0"/>
              <a:t>Dr. Rezende</a:t>
            </a:r>
            <a:endParaRPr lang="pt-BR" sz="1600" dirty="0"/>
          </a:p>
        </p:txBody>
      </p:sp>
      <p:cxnSp>
        <p:nvCxnSpPr>
          <p:cNvPr id="12" name="Conector de seta reta 11"/>
          <p:cNvCxnSpPr/>
          <p:nvPr/>
        </p:nvCxnSpPr>
        <p:spPr>
          <a:xfrm rot="10800000" flipV="1">
            <a:off x="7167578" y="2143116"/>
            <a:ext cx="500066" cy="142876"/>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7" name="CaixaDeTexto 16"/>
          <p:cNvSpPr txBox="1"/>
          <p:nvPr/>
        </p:nvSpPr>
        <p:spPr>
          <a:xfrm>
            <a:off x="2381232" y="4857760"/>
            <a:ext cx="1154355" cy="338554"/>
          </a:xfrm>
          <a:prstGeom prst="rect">
            <a:avLst/>
          </a:prstGeom>
          <a:noFill/>
        </p:spPr>
        <p:txBody>
          <a:bodyPr wrap="none" rtlCol="0">
            <a:spAutoFit/>
          </a:bodyPr>
          <a:lstStyle/>
          <a:p>
            <a:r>
              <a:rPr lang="pt-BR" sz="1600" dirty="0" smtClean="0"/>
              <a:t>Dr. Galvão</a:t>
            </a:r>
            <a:endParaRPr lang="pt-BR" sz="1600" dirty="0"/>
          </a:p>
        </p:txBody>
      </p:sp>
      <p:sp>
        <p:nvSpPr>
          <p:cNvPr id="18" name="CaixaDeTexto 17"/>
          <p:cNvSpPr txBox="1"/>
          <p:nvPr/>
        </p:nvSpPr>
        <p:spPr>
          <a:xfrm>
            <a:off x="8096272" y="5072074"/>
            <a:ext cx="1689758" cy="338554"/>
          </a:xfrm>
          <a:prstGeom prst="rect">
            <a:avLst/>
          </a:prstGeom>
          <a:noFill/>
        </p:spPr>
        <p:txBody>
          <a:bodyPr wrap="none" rtlCol="0">
            <a:spAutoFit/>
          </a:bodyPr>
          <a:lstStyle/>
          <a:p>
            <a:r>
              <a:rPr lang="pt-BR" sz="1600" dirty="0" smtClean="0"/>
              <a:t>Dr. David Castro</a:t>
            </a:r>
            <a:endParaRPr lang="pt-BR" sz="1600"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4953000" y="428604"/>
            <a:ext cx="4953000" cy="646331"/>
          </a:xfrm>
          <a:prstGeom prst="rect">
            <a:avLst/>
          </a:prstGeom>
        </p:spPr>
        <p:txBody>
          <a:bodyPr>
            <a:spAutoFit/>
          </a:bodyPr>
          <a:lstStyle/>
          <a:p>
            <a:pPr algn="r" fontAlgn="auto">
              <a:spcBef>
                <a:spcPts val="0"/>
              </a:spcBef>
              <a:spcAft>
                <a:spcPts val="0"/>
              </a:spcAft>
              <a:defRPr/>
            </a:pPr>
            <a:r>
              <a:rPr lang="pt-BR" dirty="0" smtClean="0">
                <a:solidFill>
                  <a:srgbClr val="005A00">
                    <a:alpha val="54902"/>
                  </a:srgbClr>
                </a:solidFill>
                <a:latin typeface="Arial Black" pitchFamily="34" charset="0"/>
              </a:rPr>
              <a:t>4º Período: Sua influência na Homeopatia de São Paulo</a:t>
            </a:r>
            <a:endParaRPr lang="pt-BR" dirty="0">
              <a:solidFill>
                <a:srgbClr val="005A00">
                  <a:alpha val="54902"/>
                </a:srgbClr>
              </a:solidFill>
              <a:latin typeface="Arial Black" pitchFamily="34" charset="0"/>
            </a:endParaRPr>
          </a:p>
        </p:txBody>
      </p:sp>
      <p:sp>
        <p:nvSpPr>
          <p:cNvPr id="4" name="CaixaDeTexto 3"/>
          <p:cNvSpPr txBox="1"/>
          <p:nvPr/>
        </p:nvSpPr>
        <p:spPr>
          <a:xfrm>
            <a:off x="2309794" y="2285992"/>
            <a:ext cx="184731" cy="369332"/>
          </a:xfrm>
          <a:prstGeom prst="rect">
            <a:avLst/>
          </a:prstGeom>
          <a:noFill/>
        </p:spPr>
        <p:txBody>
          <a:bodyPr wrap="none" rtlCol="0">
            <a:spAutoFit/>
          </a:bodyPr>
          <a:lstStyle/>
          <a:p>
            <a:endParaRPr lang="pt-BR" dirty="0"/>
          </a:p>
        </p:txBody>
      </p:sp>
      <p:sp>
        <p:nvSpPr>
          <p:cNvPr id="8" name="CaixaDeTexto 7"/>
          <p:cNvSpPr txBox="1"/>
          <p:nvPr/>
        </p:nvSpPr>
        <p:spPr>
          <a:xfrm>
            <a:off x="2095480" y="1643050"/>
            <a:ext cx="7572428" cy="2523768"/>
          </a:xfrm>
          <a:prstGeom prst="rect">
            <a:avLst/>
          </a:prstGeom>
          <a:noFill/>
        </p:spPr>
        <p:txBody>
          <a:bodyPr wrap="square" rtlCol="0">
            <a:spAutoFit/>
          </a:bodyPr>
          <a:lstStyle/>
          <a:p>
            <a:r>
              <a:rPr lang="pt-BR" sz="2800" b="1" dirty="0" smtClean="0">
                <a:solidFill>
                  <a:schemeClr val="accent6">
                    <a:lumMod val="75000"/>
                  </a:schemeClr>
                </a:solidFill>
              </a:rPr>
              <a:t>Foi coordenador e organizou junto com o Dr. George Washington Galvão Nogueira, a campanha vitoriosa de profilaxia da epidemia de meningite em 1974, na cidade de Guaratinguetá (SP).</a:t>
            </a:r>
          </a:p>
          <a:p>
            <a:endParaRPr lang="pt-BR" dirty="0" smtClean="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4953000" y="428604"/>
            <a:ext cx="4953000" cy="646331"/>
          </a:xfrm>
          <a:prstGeom prst="rect">
            <a:avLst/>
          </a:prstGeom>
        </p:spPr>
        <p:txBody>
          <a:bodyPr>
            <a:spAutoFit/>
          </a:bodyPr>
          <a:lstStyle/>
          <a:p>
            <a:pPr algn="r" fontAlgn="auto">
              <a:spcBef>
                <a:spcPts val="0"/>
              </a:spcBef>
              <a:spcAft>
                <a:spcPts val="0"/>
              </a:spcAft>
              <a:defRPr/>
            </a:pPr>
            <a:r>
              <a:rPr lang="pt-BR" dirty="0" smtClean="0">
                <a:solidFill>
                  <a:srgbClr val="005A00">
                    <a:alpha val="54902"/>
                  </a:srgbClr>
                </a:solidFill>
                <a:latin typeface="Arial Black" pitchFamily="34" charset="0"/>
              </a:rPr>
              <a:t>4º Período: Sua influência na Homeopatia de São Paulo</a:t>
            </a:r>
            <a:endParaRPr lang="pt-BR" dirty="0">
              <a:solidFill>
                <a:srgbClr val="005A00">
                  <a:alpha val="54902"/>
                </a:srgbClr>
              </a:solidFill>
              <a:latin typeface="Arial Black" pitchFamily="34" charset="0"/>
            </a:endParaRPr>
          </a:p>
        </p:txBody>
      </p:sp>
      <p:sp>
        <p:nvSpPr>
          <p:cNvPr id="4" name="CaixaDeTexto 3"/>
          <p:cNvSpPr txBox="1"/>
          <p:nvPr/>
        </p:nvSpPr>
        <p:spPr>
          <a:xfrm>
            <a:off x="2309794" y="2285992"/>
            <a:ext cx="184731" cy="369332"/>
          </a:xfrm>
          <a:prstGeom prst="rect">
            <a:avLst/>
          </a:prstGeom>
          <a:noFill/>
        </p:spPr>
        <p:txBody>
          <a:bodyPr wrap="none" rtlCol="0">
            <a:spAutoFit/>
          </a:bodyPr>
          <a:lstStyle/>
          <a:p>
            <a:endParaRPr lang="pt-BR" dirty="0"/>
          </a:p>
        </p:txBody>
      </p:sp>
      <p:pic>
        <p:nvPicPr>
          <p:cNvPr id="5" name="Imagem 4" descr="digitalizar0037.jpg"/>
          <p:cNvPicPr/>
          <p:nvPr/>
        </p:nvPicPr>
        <p:blipFill>
          <a:blip r:embed="rId2" cstate="print"/>
          <a:srcRect l="4978" b="4698"/>
          <a:stretch>
            <a:fillRect/>
          </a:stretch>
        </p:blipFill>
        <p:spPr>
          <a:xfrm>
            <a:off x="1809728" y="1000108"/>
            <a:ext cx="5429288" cy="5857892"/>
          </a:xfrm>
          <a:prstGeom prst="rect">
            <a:avLst/>
          </a:prstGeom>
        </p:spPr>
      </p:pic>
      <p:sp>
        <p:nvSpPr>
          <p:cNvPr id="8" name="CaixaDeTexto 7"/>
          <p:cNvSpPr txBox="1"/>
          <p:nvPr/>
        </p:nvSpPr>
        <p:spPr>
          <a:xfrm>
            <a:off x="1809728" y="2285992"/>
            <a:ext cx="5357850" cy="369332"/>
          </a:xfrm>
          <a:prstGeom prst="rect">
            <a:avLst/>
          </a:prstGeom>
          <a:noFill/>
          <a:ln>
            <a:solidFill>
              <a:schemeClr val="tx1"/>
            </a:solidFill>
          </a:ln>
        </p:spPr>
        <p:txBody>
          <a:bodyPr wrap="square" rtlCol="0">
            <a:spAutoFit/>
          </a:bodyPr>
          <a:lstStyle/>
          <a:p>
            <a:endParaRPr lang="pt-BR"/>
          </a:p>
        </p:txBody>
      </p:sp>
      <p:sp>
        <p:nvSpPr>
          <p:cNvPr id="9" name="CaixaDeTexto 8"/>
          <p:cNvSpPr txBox="1"/>
          <p:nvPr/>
        </p:nvSpPr>
        <p:spPr>
          <a:xfrm>
            <a:off x="1809728" y="3143248"/>
            <a:ext cx="5429288" cy="369332"/>
          </a:xfrm>
          <a:prstGeom prst="rect">
            <a:avLst/>
          </a:prstGeom>
          <a:noFill/>
          <a:ln>
            <a:solidFill>
              <a:schemeClr val="tx1"/>
            </a:solidFill>
          </a:ln>
        </p:spPr>
        <p:txBody>
          <a:bodyPr wrap="square" rtlCol="0">
            <a:spAutoFit/>
          </a:bodyPr>
          <a:lstStyle/>
          <a:p>
            <a:endParaRPr lang="pt-BR" dirty="0"/>
          </a:p>
        </p:txBody>
      </p:sp>
      <p:sp>
        <p:nvSpPr>
          <p:cNvPr id="10" name="CaixaDeTexto 9"/>
          <p:cNvSpPr txBox="1"/>
          <p:nvPr/>
        </p:nvSpPr>
        <p:spPr>
          <a:xfrm>
            <a:off x="1881166" y="4714884"/>
            <a:ext cx="5357850" cy="369332"/>
          </a:xfrm>
          <a:prstGeom prst="rect">
            <a:avLst/>
          </a:prstGeom>
          <a:noFill/>
          <a:ln>
            <a:solidFill>
              <a:schemeClr val="tx1"/>
            </a:solidFill>
          </a:ln>
        </p:spPr>
        <p:txBody>
          <a:bodyPr wrap="square" rtlCol="0">
            <a:spAutoFit/>
          </a:bodyPr>
          <a:lstStyle/>
          <a:p>
            <a:endParaRPr lang="pt-BR"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4953000" y="428604"/>
            <a:ext cx="4953000" cy="646331"/>
          </a:xfrm>
          <a:prstGeom prst="rect">
            <a:avLst/>
          </a:prstGeom>
        </p:spPr>
        <p:txBody>
          <a:bodyPr>
            <a:spAutoFit/>
          </a:bodyPr>
          <a:lstStyle/>
          <a:p>
            <a:pPr algn="r" fontAlgn="auto">
              <a:spcBef>
                <a:spcPts val="0"/>
              </a:spcBef>
              <a:spcAft>
                <a:spcPts val="0"/>
              </a:spcAft>
              <a:defRPr/>
            </a:pPr>
            <a:r>
              <a:rPr lang="pt-BR" dirty="0" smtClean="0">
                <a:solidFill>
                  <a:srgbClr val="005A00">
                    <a:alpha val="54902"/>
                  </a:srgbClr>
                </a:solidFill>
                <a:latin typeface="Arial Black" pitchFamily="34" charset="0"/>
              </a:rPr>
              <a:t>4º Período: Sua influência na Homeopatia de São Paulo</a:t>
            </a:r>
            <a:endParaRPr lang="pt-BR" dirty="0">
              <a:solidFill>
                <a:srgbClr val="005A00">
                  <a:alpha val="54902"/>
                </a:srgbClr>
              </a:solidFill>
              <a:latin typeface="Arial Black" pitchFamily="34" charset="0"/>
            </a:endParaRPr>
          </a:p>
        </p:txBody>
      </p:sp>
      <p:sp>
        <p:nvSpPr>
          <p:cNvPr id="4" name="CaixaDeTexto 3"/>
          <p:cNvSpPr txBox="1"/>
          <p:nvPr/>
        </p:nvSpPr>
        <p:spPr>
          <a:xfrm>
            <a:off x="2309794" y="2285992"/>
            <a:ext cx="184731" cy="369332"/>
          </a:xfrm>
          <a:prstGeom prst="rect">
            <a:avLst/>
          </a:prstGeom>
          <a:noFill/>
        </p:spPr>
        <p:txBody>
          <a:bodyPr wrap="none" rtlCol="0">
            <a:spAutoFit/>
          </a:bodyPr>
          <a:lstStyle/>
          <a:p>
            <a:endParaRPr lang="pt-BR" dirty="0"/>
          </a:p>
        </p:txBody>
      </p:sp>
      <p:sp>
        <p:nvSpPr>
          <p:cNvPr id="7" name="CaixaDeTexto 6"/>
          <p:cNvSpPr txBox="1"/>
          <p:nvPr/>
        </p:nvSpPr>
        <p:spPr>
          <a:xfrm>
            <a:off x="2381232" y="1857364"/>
            <a:ext cx="6143668" cy="3539430"/>
          </a:xfrm>
          <a:prstGeom prst="rect">
            <a:avLst/>
          </a:prstGeom>
          <a:noFill/>
        </p:spPr>
        <p:txBody>
          <a:bodyPr wrap="square" rtlCol="0">
            <a:spAutoFit/>
          </a:bodyPr>
          <a:lstStyle/>
          <a:p>
            <a:r>
              <a:rPr lang="pt-BR" sz="2800" dirty="0" smtClean="0">
                <a:solidFill>
                  <a:schemeClr val="accent6">
                    <a:lumMod val="75000"/>
                  </a:schemeClr>
                </a:solidFill>
              </a:rPr>
              <a:t>Em 1976 junto com Dr. Galvão, Dr. Edson Barros e Dra Luiza Melkenian criam o </a:t>
            </a:r>
            <a:r>
              <a:rPr lang="pt-BR" sz="2800" b="1" dirty="0" smtClean="0">
                <a:solidFill>
                  <a:schemeClr val="accent6">
                    <a:lumMod val="75000"/>
                  </a:schemeClr>
                </a:solidFill>
              </a:rPr>
              <a:t>Grupo de Estudos Homeopáticos de São Paulo Benoit Mure</a:t>
            </a:r>
            <a:r>
              <a:rPr lang="pt-BR" sz="2800" dirty="0" smtClean="0">
                <a:solidFill>
                  <a:schemeClr val="accent6">
                    <a:lumMod val="75000"/>
                  </a:schemeClr>
                </a:solidFill>
              </a:rPr>
              <a:t> e um pronto atendimento ambulatorial na Rua Maria Figueiredo no bairro do Paraíso em São Paulo.</a:t>
            </a:r>
            <a:endParaRPr lang="pt-BR"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4953000" y="428604"/>
            <a:ext cx="4953000" cy="646331"/>
          </a:xfrm>
          <a:prstGeom prst="rect">
            <a:avLst/>
          </a:prstGeom>
        </p:spPr>
        <p:txBody>
          <a:bodyPr>
            <a:spAutoFit/>
          </a:bodyPr>
          <a:lstStyle/>
          <a:p>
            <a:pPr algn="r" fontAlgn="auto">
              <a:spcBef>
                <a:spcPts val="0"/>
              </a:spcBef>
              <a:spcAft>
                <a:spcPts val="0"/>
              </a:spcAft>
              <a:defRPr/>
            </a:pPr>
            <a:r>
              <a:rPr lang="pt-BR" dirty="0" smtClean="0">
                <a:solidFill>
                  <a:srgbClr val="005A00">
                    <a:alpha val="54902"/>
                  </a:srgbClr>
                </a:solidFill>
                <a:latin typeface="Arial Black" pitchFamily="34" charset="0"/>
              </a:rPr>
              <a:t>4º Período: Sua influência na Homeopatia de São Paulo</a:t>
            </a:r>
            <a:endParaRPr lang="pt-BR" dirty="0">
              <a:solidFill>
                <a:srgbClr val="005A00">
                  <a:alpha val="54902"/>
                </a:srgbClr>
              </a:solidFill>
              <a:latin typeface="Arial Black" pitchFamily="34" charset="0"/>
            </a:endParaRPr>
          </a:p>
        </p:txBody>
      </p:sp>
      <p:sp>
        <p:nvSpPr>
          <p:cNvPr id="4" name="CaixaDeTexto 3"/>
          <p:cNvSpPr txBox="1"/>
          <p:nvPr/>
        </p:nvSpPr>
        <p:spPr>
          <a:xfrm>
            <a:off x="2309794" y="2285992"/>
            <a:ext cx="184731" cy="369332"/>
          </a:xfrm>
          <a:prstGeom prst="rect">
            <a:avLst/>
          </a:prstGeom>
          <a:noFill/>
        </p:spPr>
        <p:txBody>
          <a:bodyPr wrap="none" rtlCol="0">
            <a:spAutoFit/>
          </a:bodyPr>
          <a:lstStyle/>
          <a:p>
            <a:endParaRPr lang="pt-BR" dirty="0"/>
          </a:p>
        </p:txBody>
      </p:sp>
      <p:pic>
        <p:nvPicPr>
          <p:cNvPr id="5" name="Imagem 4" descr="digitalizar0043.jpg"/>
          <p:cNvPicPr>
            <a:picLocks noChangeAspect="1"/>
          </p:cNvPicPr>
          <p:nvPr/>
        </p:nvPicPr>
        <p:blipFill>
          <a:blip r:embed="rId2" cstate="print">
            <a:lum bright="-10000" contrast="20000"/>
          </a:blip>
          <a:srcRect t="4348" r="3584"/>
          <a:stretch>
            <a:fillRect/>
          </a:stretch>
        </p:blipFill>
        <p:spPr>
          <a:xfrm>
            <a:off x="2024042" y="1500174"/>
            <a:ext cx="7215238" cy="5143536"/>
          </a:xfrm>
          <a:prstGeom prst="rect">
            <a:avLst/>
          </a:prstGeom>
          <a:noFill/>
          <a:ln>
            <a:noFill/>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3024174" y="3429000"/>
            <a:ext cx="4953000" cy="369332"/>
          </a:xfrm>
          <a:prstGeom prst="rect">
            <a:avLst/>
          </a:prstGeom>
        </p:spPr>
        <p:txBody>
          <a:bodyPr>
            <a:spAutoFit/>
          </a:bodyPr>
          <a:lstStyle/>
          <a:p>
            <a:pPr algn="r" fontAlgn="auto">
              <a:spcBef>
                <a:spcPts val="0"/>
              </a:spcBef>
              <a:spcAft>
                <a:spcPts val="0"/>
              </a:spcAft>
              <a:defRPr/>
            </a:pPr>
            <a:endParaRPr lang="pt-BR" dirty="0">
              <a:solidFill>
                <a:srgbClr val="005A00">
                  <a:alpha val="54902"/>
                </a:srgbClr>
              </a:solidFill>
              <a:latin typeface="Arial Black" pitchFamily="34" charset="0"/>
            </a:endParaRPr>
          </a:p>
        </p:txBody>
      </p:sp>
      <p:sp>
        <p:nvSpPr>
          <p:cNvPr id="4" name="CaixaDeTexto 3"/>
          <p:cNvSpPr txBox="1"/>
          <p:nvPr/>
        </p:nvSpPr>
        <p:spPr>
          <a:xfrm>
            <a:off x="2309794" y="2285992"/>
            <a:ext cx="184731" cy="369332"/>
          </a:xfrm>
          <a:prstGeom prst="rect">
            <a:avLst/>
          </a:prstGeom>
          <a:noFill/>
        </p:spPr>
        <p:txBody>
          <a:bodyPr wrap="none" rtlCol="0">
            <a:spAutoFit/>
          </a:bodyPr>
          <a:lstStyle/>
          <a:p>
            <a:endParaRPr lang="pt-BR" dirty="0"/>
          </a:p>
        </p:txBody>
      </p:sp>
      <p:sp>
        <p:nvSpPr>
          <p:cNvPr id="7" name="CaixaDeTexto 6"/>
          <p:cNvSpPr txBox="1"/>
          <p:nvPr/>
        </p:nvSpPr>
        <p:spPr>
          <a:xfrm>
            <a:off x="1952604" y="3000372"/>
            <a:ext cx="7810521" cy="830997"/>
          </a:xfrm>
          <a:prstGeom prst="rect">
            <a:avLst/>
          </a:prstGeom>
          <a:noFill/>
        </p:spPr>
        <p:txBody>
          <a:bodyPr wrap="square" rtlCol="0">
            <a:spAutoFit/>
          </a:bodyPr>
          <a:lstStyle/>
          <a:p>
            <a:r>
              <a:rPr lang="pt-BR" sz="2400" b="1" dirty="0" smtClean="0">
                <a:solidFill>
                  <a:schemeClr val="accent6">
                    <a:lumMod val="75000"/>
                  </a:schemeClr>
                </a:solidFill>
              </a:rPr>
              <a:t>5º Período:</a:t>
            </a:r>
          </a:p>
          <a:p>
            <a:r>
              <a:rPr lang="pt-BR" sz="2400" b="1" dirty="0" smtClean="0">
                <a:solidFill>
                  <a:schemeClr val="accent6">
                    <a:lumMod val="75000"/>
                  </a:schemeClr>
                </a:solidFill>
              </a:rPr>
              <a:t>Sua Influência na Homeopatia do Brasil e do Mundo</a:t>
            </a:r>
            <a:endParaRPr lang="pt-BR"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4953000" y="428604"/>
            <a:ext cx="4953000" cy="646331"/>
          </a:xfrm>
          <a:prstGeom prst="rect">
            <a:avLst/>
          </a:prstGeom>
        </p:spPr>
        <p:txBody>
          <a:bodyPr>
            <a:spAutoFit/>
          </a:bodyPr>
          <a:lstStyle/>
          <a:p>
            <a:pPr algn="r" fontAlgn="auto">
              <a:spcBef>
                <a:spcPts val="0"/>
              </a:spcBef>
              <a:spcAft>
                <a:spcPts val="0"/>
              </a:spcAft>
              <a:defRPr/>
            </a:pPr>
            <a:r>
              <a:rPr lang="pt-BR" dirty="0" smtClean="0">
                <a:solidFill>
                  <a:srgbClr val="005A00">
                    <a:alpha val="54902"/>
                  </a:srgbClr>
                </a:solidFill>
                <a:latin typeface="Arial Black" pitchFamily="34" charset="0"/>
              </a:rPr>
              <a:t>5º Período: Sua influência na Homeopatia do Brasil e do Mundo</a:t>
            </a:r>
            <a:endParaRPr lang="pt-BR" dirty="0">
              <a:solidFill>
                <a:srgbClr val="005A00">
                  <a:alpha val="54902"/>
                </a:srgbClr>
              </a:solidFill>
              <a:latin typeface="Arial Black" pitchFamily="34" charset="0"/>
            </a:endParaRPr>
          </a:p>
        </p:txBody>
      </p:sp>
      <p:sp>
        <p:nvSpPr>
          <p:cNvPr id="4" name="CaixaDeTexto 3"/>
          <p:cNvSpPr txBox="1"/>
          <p:nvPr/>
        </p:nvSpPr>
        <p:spPr>
          <a:xfrm>
            <a:off x="2309794" y="2285992"/>
            <a:ext cx="184731" cy="369332"/>
          </a:xfrm>
          <a:prstGeom prst="rect">
            <a:avLst/>
          </a:prstGeom>
          <a:noFill/>
        </p:spPr>
        <p:txBody>
          <a:bodyPr wrap="none" rtlCol="0">
            <a:spAutoFit/>
          </a:bodyPr>
          <a:lstStyle/>
          <a:p>
            <a:endParaRPr lang="pt-BR" dirty="0"/>
          </a:p>
        </p:txBody>
      </p:sp>
      <p:sp>
        <p:nvSpPr>
          <p:cNvPr id="7" name="Retângulo 6"/>
          <p:cNvSpPr/>
          <p:nvPr/>
        </p:nvSpPr>
        <p:spPr>
          <a:xfrm>
            <a:off x="2476500" y="2690336"/>
            <a:ext cx="6548466" cy="2308324"/>
          </a:xfrm>
          <a:prstGeom prst="rect">
            <a:avLst/>
          </a:prstGeom>
        </p:spPr>
        <p:txBody>
          <a:bodyPr wrap="square">
            <a:spAutoFit/>
          </a:bodyPr>
          <a:lstStyle/>
          <a:p>
            <a:pPr lvl="0" eaLnBrk="0" hangingPunct="0"/>
            <a:r>
              <a:rPr lang="pt-BR" sz="2400" b="1" dirty="0" smtClean="0">
                <a:solidFill>
                  <a:schemeClr val="accent6">
                    <a:lumMod val="75000"/>
                  </a:schemeClr>
                </a:solidFill>
                <a:latin typeface="Arial" pitchFamily="34" charset="0"/>
                <a:ea typeface="Times New Roman" pitchFamily="18" charset="0"/>
                <a:cs typeface="Arial" pitchFamily="34" charset="0"/>
              </a:rPr>
              <a:t>Em 1959, no 7</a:t>
            </a:r>
            <a:r>
              <a:rPr lang="pt-BR" sz="2400" b="1" dirty="0" smtClean="0">
                <a:solidFill>
                  <a:schemeClr val="accent6">
                    <a:lumMod val="75000"/>
                  </a:schemeClr>
                </a:solidFill>
                <a:latin typeface="Calibri"/>
                <a:ea typeface="Times New Roman" pitchFamily="18" charset="0"/>
                <a:cs typeface="Arial" pitchFamily="34" charset="0"/>
              </a:rPr>
              <a:t>º</a:t>
            </a:r>
            <a:r>
              <a:rPr lang="pt-BR" sz="2400" b="1" dirty="0" smtClean="0">
                <a:solidFill>
                  <a:schemeClr val="accent6">
                    <a:lumMod val="75000"/>
                  </a:schemeClr>
                </a:solidFill>
                <a:latin typeface="Arial" pitchFamily="34" charset="0"/>
                <a:ea typeface="Times New Roman" pitchFamily="18" charset="0"/>
                <a:cs typeface="Arial" pitchFamily="34" charset="0"/>
              </a:rPr>
              <a:t> Congresso Brasileiro de Homeopatia, junto com a LHRS, sugere a criação do </a:t>
            </a:r>
            <a:r>
              <a:rPr lang="pt-BR" sz="2400" b="1" u="sng" dirty="0" smtClean="0">
                <a:solidFill>
                  <a:schemeClr val="accent6">
                    <a:lumMod val="75000"/>
                  </a:schemeClr>
                </a:solidFill>
                <a:latin typeface="Arial" pitchFamily="34" charset="0"/>
                <a:ea typeface="Times New Roman" pitchFamily="18" charset="0"/>
                <a:cs typeface="Arial" pitchFamily="34" charset="0"/>
              </a:rPr>
              <a:t>Dia da Homeopatia no Brasil</a:t>
            </a:r>
            <a:r>
              <a:rPr lang="pt-BR" sz="2400" b="1" dirty="0" smtClean="0">
                <a:solidFill>
                  <a:schemeClr val="accent6">
                    <a:lumMod val="75000"/>
                  </a:schemeClr>
                </a:solidFill>
                <a:latin typeface="Arial" pitchFamily="34" charset="0"/>
                <a:ea typeface="Times New Roman" pitchFamily="18" charset="0"/>
                <a:cs typeface="Arial" pitchFamily="34" charset="0"/>
              </a:rPr>
              <a:t> </a:t>
            </a:r>
          </a:p>
          <a:p>
            <a:pPr lvl="0" eaLnBrk="0" hangingPunct="0"/>
            <a:r>
              <a:rPr lang="pt-BR" sz="2400" b="1" dirty="0" smtClean="0">
                <a:solidFill>
                  <a:schemeClr val="accent6">
                    <a:lumMod val="75000"/>
                  </a:schemeClr>
                </a:solidFill>
                <a:latin typeface="Arial" pitchFamily="34" charset="0"/>
                <a:ea typeface="Times New Roman" pitchFamily="18" charset="0"/>
                <a:cs typeface="Arial" pitchFamily="34" charset="0"/>
              </a:rPr>
              <a:t>(21/11, chegada de Benoit Mure).</a:t>
            </a:r>
          </a:p>
          <a:p>
            <a:pPr lvl="0" eaLnBrk="0" hangingPunct="0"/>
            <a:endParaRPr lang="pt-BR" sz="2400" b="1" dirty="0" smtClean="0">
              <a:solidFill>
                <a:schemeClr val="accent6">
                  <a:lumMod val="75000"/>
                </a:schemeClr>
              </a:solidFill>
              <a:latin typeface="Arial" pitchFamily="34" charset="0"/>
              <a:ea typeface="Times New Roman" pitchFamily="18" charset="0"/>
              <a:cs typeface="Arial" pitchFamily="34" charset="0"/>
            </a:endParaRPr>
          </a:p>
          <a:p>
            <a:pPr lvl="0" eaLnBrk="0" hangingPunct="0"/>
            <a:r>
              <a:rPr lang="pt-BR" sz="2400" b="1" dirty="0" smtClean="0">
                <a:solidFill>
                  <a:schemeClr val="accent6">
                    <a:lumMod val="75000"/>
                  </a:schemeClr>
                </a:solidFill>
                <a:latin typeface="Arial" pitchFamily="34" charset="0"/>
                <a:ea typeface="Times New Roman" pitchFamily="18" charset="0"/>
                <a:cs typeface="Arial" pitchFamily="34" charset="0"/>
              </a:rPr>
              <a:t>Foi aprovada por unanimidade.</a:t>
            </a:r>
            <a:endParaRPr lang="pt-BR" sz="2400" b="1" dirty="0" smtClean="0">
              <a:solidFill>
                <a:schemeClr val="accent6">
                  <a:lumMod val="75000"/>
                </a:schemeClr>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4953000" y="428604"/>
            <a:ext cx="4953000" cy="646331"/>
          </a:xfrm>
          <a:prstGeom prst="rect">
            <a:avLst/>
          </a:prstGeom>
        </p:spPr>
        <p:txBody>
          <a:bodyPr>
            <a:spAutoFit/>
          </a:bodyPr>
          <a:lstStyle/>
          <a:p>
            <a:pPr algn="r" fontAlgn="auto">
              <a:spcBef>
                <a:spcPts val="0"/>
              </a:spcBef>
              <a:spcAft>
                <a:spcPts val="0"/>
              </a:spcAft>
              <a:defRPr/>
            </a:pPr>
            <a:r>
              <a:rPr lang="pt-BR" dirty="0" smtClean="0">
                <a:solidFill>
                  <a:srgbClr val="005A00">
                    <a:alpha val="54902"/>
                  </a:srgbClr>
                </a:solidFill>
                <a:latin typeface="Arial Black" pitchFamily="34" charset="0"/>
              </a:rPr>
              <a:t>5º Período: Sua influência na Homeopatia do Brasil e do Mundo</a:t>
            </a:r>
            <a:endParaRPr lang="pt-BR" dirty="0">
              <a:solidFill>
                <a:srgbClr val="005A00">
                  <a:alpha val="54902"/>
                </a:srgbClr>
              </a:solidFill>
              <a:latin typeface="Arial Black" pitchFamily="34" charset="0"/>
            </a:endParaRPr>
          </a:p>
        </p:txBody>
      </p:sp>
      <p:sp>
        <p:nvSpPr>
          <p:cNvPr id="4" name="CaixaDeTexto 3"/>
          <p:cNvSpPr txBox="1"/>
          <p:nvPr/>
        </p:nvSpPr>
        <p:spPr>
          <a:xfrm>
            <a:off x="2309794" y="2285992"/>
            <a:ext cx="184731" cy="369332"/>
          </a:xfrm>
          <a:prstGeom prst="rect">
            <a:avLst/>
          </a:prstGeom>
          <a:noFill/>
        </p:spPr>
        <p:txBody>
          <a:bodyPr wrap="none" rtlCol="0">
            <a:spAutoFit/>
          </a:bodyPr>
          <a:lstStyle/>
          <a:p>
            <a:endParaRPr lang="pt-BR" dirty="0"/>
          </a:p>
        </p:txBody>
      </p:sp>
      <p:sp>
        <p:nvSpPr>
          <p:cNvPr id="5" name="CaixaDeTexto 4"/>
          <p:cNvSpPr txBox="1"/>
          <p:nvPr/>
        </p:nvSpPr>
        <p:spPr>
          <a:xfrm>
            <a:off x="2238356" y="2214554"/>
            <a:ext cx="6643734" cy="2308324"/>
          </a:xfrm>
          <a:prstGeom prst="rect">
            <a:avLst/>
          </a:prstGeom>
          <a:noFill/>
        </p:spPr>
        <p:txBody>
          <a:bodyPr wrap="square" rtlCol="0">
            <a:spAutoFit/>
          </a:bodyPr>
          <a:lstStyle/>
          <a:p>
            <a:r>
              <a:rPr lang="pt-BR" sz="2400" b="1" dirty="0" smtClean="0">
                <a:solidFill>
                  <a:schemeClr val="accent6">
                    <a:lumMod val="75000"/>
                  </a:schemeClr>
                </a:solidFill>
              </a:rPr>
              <a:t>Como Vice Presidente para o Brasil da Liga Médica Homeopática Internacional (1961 a 1975) participa de diversos congressos internacionais representando inclusive o Ministério da Saúde, divulgando a homeopatia brasileira pelo mundo.</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4953000" y="428604"/>
            <a:ext cx="4953000" cy="646331"/>
          </a:xfrm>
          <a:prstGeom prst="rect">
            <a:avLst/>
          </a:prstGeom>
        </p:spPr>
        <p:txBody>
          <a:bodyPr>
            <a:spAutoFit/>
          </a:bodyPr>
          <a:lstStyle/>
          <a:p>
            <a:pPr algn="r" fontAlgn="auto">
              <a:spcBef>
                <a:spcPts val="0"/>
              </a:spcBef>
              <a:spcAft>
                <a:spcPts val="0"/>
              </a:spcAft>
              <a:defRPr/>
            </a:pPr>
            <a:r>
              <a:rPr lang="pt-BR" dirty="0" smtClean="0">
                <a:solidFill>
                  <a:srgbClr val="005A00">
                    <a:alpha val="54902"/>
                  </a:srgbClr>
                </a:solidFill>
                <a:latin typeface="Arial Black" pitchFamily="34" charset="0"/>
              </a:rPr>
              <a:t>5º Período: Sua influência na Homeopatia do Brasil e do Mundo</a:t>
            </a:r>
            <a:endParaRPr lang="pt-BR" dirty="0">
              <a:solidFill>
                <a:srgbClr val="005A00">
                  <a:alpha val="54902"/>
                </a:srgbClr>
              </a:solidFill>
              <a:latin typeface="Arial Black" pitchFamily="34" charset="0"/>
            </a:endParaRPr>
          </a:p>
        </p:txBody>
      </p:sp>
      <p:sp>
        <p:nvSpPr>
          <p:cNvPr id="4" name="CaixaDeTexto 3"/>
          <p:cNvSpPr txBox="1"/>
          <p:nvPr/>
        </p:nvSpPr>
        <p:spPr>
          <a:xfrm>
            <a:off x="2309794" y="2285992"/>
            <a:ext cx="184731" cy="369332"/>
          </a:xfrm>
          <a:prstGeom prst="rect">
            <a:avLst/>
          </a:prstGeom>
          <a:noFill/>
        </p:spPr>
        <p:txBody>
          <a:bodyPr wrap="none" rtlCol="0">
            <a:spAutoFit/>
          </a:bodyPr>
          <a:lstStyle/>
          <a:p>
            <a:endParaRPr lang="pt-BR" dirty="0"/>
          </a:p>
        </p:txBody>
      </p:sp>
      <p:pic>
        <p:nvPicPr>
          <p:cNvPr id="7" name="Imagem 6" descr="digitalizar0033.jpg"/>
          <p:cNvPicPr/>
          <p:nvPr/>
        </p:nvPicPr>
        <p:blipFill>
          <a:blip r:embed="rId2" cstate="print"/>
          <a:stretch>
            <a:fillRect/>
          </a:stretch>
        </p:blipFill>
        <p:spPr>
          <a:xfrm rot="1320000">
            <a:off x="1000020" y="4456604"/>
            <a:ext cx="5191316" cy="3932765"/>
          </a:xfrm>
          <a:prstGeom prst="rect">
            <a:avLst/>
          </a:prstGeom>
        </p:spPr>
      </p:pic>
      <p:sp>
        <p:nvSpPr>
          <p:cNvPr id="9" name="CaixaDeTexto 8"/>
          <p:cNvSpPr txBox="1"/>
          <p:nvPr/>
        </p:nvSpPr>
        <p:spPr>
          <a:xfrm>
            <a:off x="6596074" y="3214686"/>
            <a:ext cx="714380" cy="369332"/>
          </a:xfrm>
          <a:prstGeom prst="rect">
            <a:avLst/>
          </a:prstGeom>
          <a:noFill/>
          <a:ln>
            <a:solidFill>
              <a:schemeClr val="tx1"/>
            </a:solidFill>
          </a:ln>
        </p:spPr>
        <p:txBody>
          <a:bodyPr wrap="square" rtlCol="0">
            <a:spAutoFit/>
          </a:bodyPr>
          <a:lstStyle/>
          <a:p>
            <a:endParaRPr lang="pt-BR" dirty="0"/>
          </a:p>
        </p:txBody>
      </p:sp>
      <p:pic>
        <p:nvPicPr>
          <p:cNvPr id="11" name="Imagem 10" descr="digitalizar0035.jpg"/>
          <p:cNvPicPr/>
          <p:nvPr/>
        </p:nvPicPr>
        <p:blipFill>
          <a:blip r:embed="rId3" cstate="print"/>
          <a:stretch>
            <a:fillRect/>
          </a:stretch>
        </p:blipFill>
        <p:spPr>
          <a:xfrm rot="900000">
            <a:off x="6736210" y="4903022"/>
            <a:ext cx="5154944" cy="3856458"/>
          </a:xfrm>
          <a:prstGeom prst="rect">
            <a:avLst/>
          </a:prstGeom>
        </p:spPr>
      </p:pic>
      <p:sp>
        <p:nvSpPr>
          <p:cNvPr id="12" name="CaixaDeTexto 11"/>
          <p:cNvSpPr txBox="1"/>
          <p:nvPr/>
        </p:nvSpPr>
        <p:spPr>
          <a:xfrm>
            <a:off x="3667116" y="2143116"/>
            <a:ext cx="642942" cy="369332"/>
          </a:xfrm>
          <a:prstGeom prst="rect">
            <a:avLst/>
          </a:prstGeom>
          <a:noFill/>
          <a:ln>
            <a:solidFill>
              <a:schemeClr val="tx1"/>
            </a:solidFill>
          </a:ln>
        </p:spPr>
        <p:txBody>
          <a:bodyPr wrap="square" rtlCol="0">
            <a:spAutoFit/>
          </a:bodyPr>
          <a:lstStyle/>
          <a:p>
            <a:endParaRPr lang="pt-BR" dirty="0"/>
          </a:p>
        </p:txBody>
      </p:sp>
      <p:pic>
        <p:nvPicPr>
          <p:cNvPr id="13" name="Imagem 12" descr="digitalizar0030.jpg"/>
          <p:cNvPicPr/>
          <p:nvPr/>
        </p:nvPicPr>
        <p:blipFill>
          <a:blip r:embed="rId4" cstate="print"/>
          <a:stretch>
            <a:fillRect/>
          </a:stretch>
        </p:blipFill>
        <p:spPr>
          <a:xfrm rot="300000">
            <a:off x="5326619" y="1348390"/>
            <a:ext cx="4882463" cy="3868812"/>
          </a:xfrm>
          <a:prstGeom prst="rect">
            <a:avLst/>
          </a:prstGeom>
        </p:spPr>
      </p:pic>
      <p:pic>
        <p:nvPicPr>
          <p:cNvPr id="15" name="Imagem 14" descr="digitalizar0034.jpg"/>
          <p:cNvPicPr/>
          <p:nvPr/>
        </p:nvPicPr>
        <p:blipFill>
          <a:blip r:embed="rId5" cstate="print"/>
          <a:stretch>
            <a:fillRect/>
          </a:stretch>
        </p:blipFill>
        <p:spPr>
          <a:xfrm rot="-420000">
            <a:off x="394143" y="1752821"/>
            <a:ext cx="4985781" cy="4038262"/>
          </a:xfrm>
          <a:prstGeom prst="rect">
            <a:avLst/>
          </a:prstGeom>
        </p:spPr>
      </p:pic>
      <p:pic>
        <p:nvPicPr>
          <p:cNvPr id="16" name="Imagem 15" descr="digitalizar0036.jpg"/>
          <p:cNvPicPr/>
          <p:nvPr/>
        </p:nvPicPr>
        <p:blipFill>
          <a:blip r:embed="rId6" cstate="print"/>
          <a:stretch>
            <a:fillRect/>
          </a:stretch>
        </p:blipFill>
        <p:spPr>
          <a:xfrm>
            <a:off x="2952736" y="1214422"/>
            <a:ext cx="5000660" cy="4264055"/>
          </a:xfrm>
          <a:prstGeom prst="rect">
            <a:avLst/>
          </a:prstGeo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4953000" y="428604"/>
            <a:ext cx="4953000" cy="646331"/>
          </a:xfrm>
          <a:prstGeom prst="rect">
            <a:avLst/>
          </a:prstGeom>
        </p:spPr>
        <p:txBody>
          <a:bodyPr>
            <a:spAutoFit/>
          </a:bodyPr>
          <a:lstStyle/>
          <a:p>
            <a:pPr algn="r" fontAlgn="auto">
              <a:spcBef>
                <a:spcPts val="0"/>
              </a:spcBef>
              <a:spcAft>
                <a:spcPts val="0"/>
              </a:spcAft>
              <a:defRPr/>
            </a:pPr>
            <a:r>
              <a:rPr lang="pt-BR" dirty="0" smtClean="0">
                <a:solidFill>
                  <a:srgbClr val="005A00">
                    <a:alpha val="54902"/>
                  </a:srgbClr>
                </a:solidFill>
                <a:latin typeface="Arial Black" pitchFamily="34" charset="0"/>
              </a:rPr>
              <a:t>5º Período: Sua influência na Homeopatia do Brasil e do Mundo</a:t>
            </a:r>
            <a:endParaRPr lang="pt-BR" dirty="0">
              <a:solidFill>
                <a:srgbClr val="005A00">
                  <a:alpha val="54902"/>
                </a:srgbClr>
              </a:solidFill>
              <a:latin typeface="Arial Black" pitchFamily="34" charset="0"/>
            </a:endParaRPr>
          </a:p>
        </p:txBody>
      </p:sp>
      <p:sp>
        <p:nvSpPr>
          <p:cNvPr id="4" name="CaixaDeTexto 3"/>
          <p:cNvSpPr txBox="1"/>
          <p:nvPr/>
        </p:nvSpPr>
        <p:spPr>
          <a:xfrm>
            <a:off x="2309794" y="2285992"/>
            <a:ext cx="184731" cy="369332"/>
          </a:xfrm>
          <a:prstGeom prst="rect">
            <a:avLst/>
          </a:prstGeom>
          <a:noFill/>
        </p:spPr>
        <p:txBody>
          <a:bodyPr wrap="none" rtlCol="0">
            <a:spAutoFit/>
          </a:bodyPr>
          <a:lstStyle/>
          <a:p>
            <a:endParaRPr lang="pt-BR" dirty="0"/>
          </a:p>
        </p:txBody>
      </p:sp>
      <p:sp>
        <p:nvSpPr>
          <p:cNvPr id="5" name="CaixaDeTexto 4"/>
          <p:cNvSpPr txBox="1"/>
          <p:nvPr/>
        </p:nvSpPr>
        <p:spPr>
          <a:xfrm>
            <a:off x="1881166" y="2214554"/>
            <a:ext cx="2643206" cy="2677656"/>
          </a:xfrm>
          <a:prstGeom prst="rect">
            <a:avLst/>
          </a:prstGeom>
          <a:noFill/>
        </p:spPr>
        <p:txBody>
          <a:bodyPr wrap="square" rtlCol="0">
            <a:spAutoFit/>
          </a:bodyPr>
          <a:lstStyle/>
          <a:p>
            <a:r>
              <a:rPr lang="pt-BR" sz="2400" b="1" dirty="0" smtClean="0">
                <a:solidFill>
                  <a:schemeClr val="accent6">
                    <a:lumMod val="75000"/>
                  </a:schemeClr>
                </a:solidFill>
              </a:rPr>
              <a:t>Em 79 renuncia a favor do Dr.George Washington Galvão Nogueira, seu suplente.</a:t>
            </a:r>
            <a:endParaRPr lang="pt-BR" sz="2400" b="1" dirty="0">
              <a:solidFill>
                <a:schemeClr val="accent6">
                  <a:lumMod val="75000"/>
                </a:schemeClr>
              </a:solidFill>
            </a:endParaRPr>
          </a:p>
        </p:txBody>
      </p:sp>
      <p:pic>
        <p:nvPicPr>
          <p:cNvPr id="7" name="Imagem 6" descr="digitalizar0025.jpg"/>
          <p:cNvPicPr/>
          <p:nvPr/>
        </p:nvPicPr>
        <p:blipFill>
          <a:blip r:embed="rId2" cstate="print"/>
          <a:stretch>
            <a:fillRect/>
          </a:stretch>
        </p:blipFill>
        <p:spPr>
          <a:xfrm>
            <a:off x="4953000" y="1142984"/>
            <a:ext cx="4071966" cy="5572164"/>
          </a:xfrm>
          <a:prstGeom prst="rect">
            <a:avLst/>
          </a:prstGeom>
        </p:spPr>
      </p:pic>
      <p:sp>
        <p:nvSpPr>
          <p:cNvPr id="8" name="CaixaDeTexto 7"/>
          <p:cNvSpPr txBox="1"/>
          <p:nvPr/>
        </p:nvSpPr>
        <p:spPr>
          <a:xfrm>
            <a:off x="6310322" y="1857364"/>
            <a:ext cx="1428760" cy="369332"/>
          </a:xfrm>
          <a:prstGeom prst="rect">
            <a:avLst/>
          </a:prstGeom>
          <a:noFill/>
          <a:ln>
            <a:solidFill>
              <a:schemeClr val="tx1"/>
            </a:solidFill>
          </a:ln>
        </p:spPr>
        <p:txBody>
          <a:bodyPr wrap="square" rtlCol="0">
            <a:spAutoFit/>
          </a:bodyPr>
          <a:lstStyle/>
          <a:p>
            <a:endParaRPr lang="pt-BR"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A9FC88">
            <a:alpha val="39999"/>
          </a:srgbClr>
        </a:solidFill>
        <a:effectLst/>
      </p:bgPr>
    </p:bg>
    <p:spTree>
      <p:nvGrpSpPr>
        <p:cNvPr id="1" name=""/>
        <p:cNvGrpSpPr/>
        <p:nvPr/>
      </p:nvGrpSpPr>
      <p:grpSpPr>
        <a:xfrm>
          <a:off x="0" y="0"/>
          <a:ext cx="0" cy="0"/>
          <a:chOff x="0" y="0"/>
          <a:chExt cx="0" cy="0"/>
        </a:xfrm>
      </p:grpSpPr>
      <p:sp>
        <p:nvSpPr>
          <p:cNvPr id="10" name="CaixaDeTexto 9"/>
          <p:cNvSpPr txBox="1"/>
          <p:nvPr/>
        </p:nvSpPr>
        <p:spPr>
          <a:xfrm>
            <a:off x="5167315" y="332656"/>
            <a:ext cx="4622224" cy="707886"/>
          </a:xfrm>
          <a:prstGeom prst="rect">
            <a:avLst/>
          </a:prstGeom>
          <a:noFill/>
        </p:spPr>
        <p:txBody>
          <a:bodyPr wrap="square">
            <a:spAutoFit/>
          </a:bodyPr>
          <a:lstStyle/>
          <a:p>
            <a:pPr algn="r" fontAlgn="auto">
              <a:spcBef>
                <a:spcPts val="0"/>
              </a:spcBef>
              <a:spcAft>
                <a:spcPts val="0"/>
              </a:spcAft>
              <a:defRPr/>
            </a:pPr>
            <a:r>
              <a:rPr lang="pt-BR" sz="2000" dirty="0" smtClean="0">
                <a:solidFill>
                  <a:srgbClr val="005A00">
                    <a:alpha val="54902"/>
                  </a:srgbClr>
                </a:solidFill>
                <a:latin typeface="Arial Black" pitchFamily="34" charset="0"/>
                <a:cs typeface="+mn-cs"/>
              </a:rPr>
              <a:t>1º Período: Origem e Formação acadêmica</a:t>
            </a:r>
            <a:endParaRPr lang="pt-BR" sz="2000" dirty="0">
              <a:solidFill>
                <a:srgbClr val="005A00">
                  <a:alpha val="54902"/>
                </a:srgbClr>
              </a:solidFill>
              <a:latin typeface="Arial Black" pitchFamily="34" charset="0"/>
              <a:cs typeface="+mn-cs"/>
            </a:endParaRPr>
          </a:p>
        </p:txBody>
      </p:sp>
      <p:pic>
        <p:nvPicPr>
          <p:cNvPr id="25" name="Imagem 24" descr="digitalizar0001.jpg"/>
          <p:cNvPicPr/>
          <p:nvPr/>
        </p:nvPicPr>
        <p:blipFill>
          <a:blip r:embed="rId2" cstate="print"/>
          <a:stretch>
            <a:fillRect/>
          </a:stretch>
        </p:blipFill>
        <p:spPr>
          <a:xfrm>
            <a:off x="2238356" y="1214422"/>
            <a:ext cx="7215238" cy="4786346"/>
          </a:xfrm>
          <a:prstGeom prst="rect">
            <a:avLst/>
          </a:prstGeom>
        </p:spPr>
        <p:style>
          <a:lnRef idx="1">
            <a:schemeClr val="accent3"/>
          </a:lnRef>
          <a:fillRef idx="2">
            <a:schemeClr val="accent3"/>
          </a:fillRef>
          <a:effectRef idx="1">
            <a:schemeClr val="accent3"/>
          </a:effectRef>
          <a:fontRef idx="minor">
            <a:schemeClr val="dk1"/>
          </a:fontRef>
        </p:style>
      </p:pic>
      <p:sp>
        <p:nvSpPr>
          <p:cNvPr id="26" name="CaixaDeTexto 25"/>
          <p:cNvSpPr txBox="1"/>
          <p:nvPr/>
        </p:nvSpPr>
        <p:spPr>
          <a:xfrm>
            <a:off x="6524636" y="6000768"/>
            <a:ext cx="2214578" cy="276999"/>
          </a:xfrm>
          <a:prstGeom prst="rect">
            <a:avLst/>
          </a:prstGeom>
          <a:noFill/>
        </p:spPr>
        <p:txBody>
          <a:bodyPr wrap="square" rtlCol="0">
            <a:spAutoFit/>
          </a:bodyPr>
          <a:lstStyle/>
          <a:p>
            <a:r>
              <a:rPr lang="pt-BR" sz="1200" dirty="0" smtClean="0">
                <a:solidFill>
                  <a:srgbClr val="006600"/>
                </a:solidFill>
              </a:rPr>
              <a:t>Detalhe do Passaporte</a:t>
            </a:r>
            <a:endParaRPr lang="pt-BR" sz="1200" dirty="0">
              <a:solidFill>
                <a:srgbClr val="006600"/>
              </a:solidFill>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4953000" y="428604"/>
            <a:ext cx="4953000" cy="646331"/>
          </a:xfrm>
          <a:prstGeom prst="rect">
            <a:avLst/>
          </a:prstGeom>
        </p:spPr>
        <p:txBody>
          <a:bodyPr>
            <a:spAutoFit/>
          </a:bodyPr>
          <a:lstStyle/>
          <a:p>
            <a:pPr algn="r" fontAlgn="auto">
              <a:spcBef>
                <a:spcPts val="0"/>
              </a:spcBef>
              <a:spcAft>
                <a:spcPts val="0"/>
              </a:spcAft>
              <a:defRPr/>
            </a:pPr>
            <a:r>
              <a:rPr lang="pt-BR" dirty="0" smtClean="0">
                <a:solidFill>
                  <a:srgbClr val="005A00">
                    <a:alpha val="54902"/>
                  </a:srgbClr>
                </a:solidFill>
                <a:latin typeface="Arial Black" pitchFamily="34" charset="0"/>
              </a:rPr>
              <a:t>5º Período: Sua influência na Homeopatia do Brasil e do Mundo</a:t>
            </a:r>
            <a:endParaRPr lang="pt-BR" dirty="0">
              <a:solidFill>
                <a:srgbClr val="005A00">
                  <a:alpha val="54902"/>
                </a:srgbClr>
              </a:solidFill>
              <a:latin typeface="Arial Black" pitchFamily="34" charset="0"/>
            </a:endParaRPr>
          </a:p>
        </p:txBody>
      </p:sp>
      <p:sp>
        <p:nvSpPr>
          <p:cNvPr id="4" name="CaixaDeTexto 3"/>
          <p:cNvSpPr txBox="1"/>
          <p:nvPr/>
        </p:nvSpPr>
        <p:spPr>
          <a:xfrm>
            <a:off x="2309794" y="2285992"/>
            <a:ext cx="184731" cy="369332"/>
          </a:xfrm>
          <a:prstGeom prst="rect">
            <a:avLst/>
          </a:prstGeom>
          <a:noFill/>
        </p:spPr>
        <p:txBody>
          <a:bodyPr wrap="none" rtlCol="0">
            <a:spAutoFit/>
          </a:bodyPr>
          <a:lstStyle/>
          <a:p>
            <a:endParaRPr lang="pt-BR" dirty="0"/>
          </a:p>
        </p:txBody>
      </p:sp>
      <p:sp>
        <p:nvSpPr>
          <p:cNvPr id="5" name="CaixaDeTexto 4"/>
          <p:cNvSpPr txBox="1"/>
          <p:nvPr/>
        </p:nvSpPr>
        <p:spPr>
          <a:xfrm>
            <a:off x="2024042" y="2143116"/>
            <a:ext cx="7358114" cy="3139321"/>
          </a:xfrm>
          <a:prstGeom prst="rect">
            <a:avLst/>
          </a:prstGeom>
          <a:noFill/>
        </p:spPr>
        <p:txBody>
          <a:bodyPr wrap="square" rtlCol="0">
            <a:spAutoFit/>
          </a:bodyPr>
          <a:lstStyle/>
          <a:p>
            <a:r>
              <a:rPr lang="pt-BR" b="1" dirty="0" smtClean="0">
                <a:solidFill>
                  <a:schemeClr val="accent6">
                    <a:lumMod val="75000"/>
                  </a:schemeClr>
                </a:solidFill>
              </a:rPr>
              <a:t>Implantação de monumentos:</a:t>
            </a:r>
          </a:p>
          <a:p>
            <a:pPr>
              <a:buFont typeface="Arial" pitchFamily="34" charset="0"/>
              <a:buChar char="•"/>
            </a:pPr>
            <a:r>
              <a:rPr lang="pt-BR" b="1" u="sng" dirty="0" smtClean="0">
                <a:solidFill>
                  <a:schemeClr val="accent6">
                    <a:lumMod val="75000"/>
                  </a:schemeClr>
                </a:solidFill>
              </a:rPr>
              <a:t>São Paulo</a:t>
            </a:r>
            <a:r>
              <a:rPr lang="pt-BR" b="1" dirty="0" smtClean="0">
                <a:solidFill>
                  <a:schemeClr val="accent6">
                    <a:lumMod val="75000"/>
                  </a:schemeClr>
                </a:solidFill>
              </a:rPr>
              <a:t>: Hahnemann no Largo do Arouche em 1962</a:t>
            </a:r>
          </a:p>
          <a:p>
            <a:r>
              <a:rPr lang="pt-BR" b="1" dirty="0" smtClean="0">
                <a:solidFill>
                  <a:schemeClr val="accent6">
                    <a:lumMod val="75000"/>
                  </a:schemeClr>
                </a:solidFill>
              </a:rPr>
              <a:t>                     Seabra, Murtinho Nobre e </a:t>
            </a:r>
            <a:r>
              <a:rPr lang="pt-BR" b="1" dirty="0" err="1" smtClean="0">
                <a:solidFill>
                  <a:schemeClr val="accent6">
                    <a:lumMod val="75000"/>
                  </a:schemeClr>
                </a:solidFill>
              </a:rPr>
              <a:t>Militão</a:t>
            </a:r>
            <a:r>
              <a:rPr lang="pt-BR" b="1" dirty="0" smtClean="0">
                <a:solidFill>
                  <a:schemeClr val="accent6">
                    <a:lumMod val="75000"/>
                  </a:schemeClr>
                </a:solidFill>
              </a:rPr>
              <a:t> Pacheco na Praça                                	       Marechal Teodoro em 1968</a:t>
            </a:r>
          </a:p>
          <a:p>
            <a:r>
              <a:rPr lang="pt-BR" b="1" dirty="0" smtClean="0">
                <a:solidFill>
                  <a:schemeClr val="accent6">
                    <a:lumMod val="75000"/>
                  </a:schemeClr>
                </a:solidFill>
              </a:rPr>
              <a:t>                     Rua Hahnemann no bairro do Pari</a:t>
            </a:r>
          </a:p>
          <a:p>
            <a:pPr>
              <a:buFont typeface="Arial" pitchFamily="34" charset="0"/>
              <a:buChar char="•"/>
            </a:pPr>
            <a:r>
              <a:rPr lang="pt-BR" b="1" dirty="0" smtClean="0">
                <a:solidFill>
                  <a:schemeClr val="accent6">
                    <a:lumMod val="75000"/>
                  </a:schemeClr>
                </a:solidFill>
              </a:rPr>
              <a:t> </a:t>
            </a:r>
            <a:r>
              <a:rPr lang="pt-BR" b="1" u="sng" dirty="0" smtClean="0">
                <a:solidFill>
                  <a:schemeClr val="accent6">
                    <a:lumMod val="75000"/>
                  </a:schemeClr>
                </a:solidFill>
              </a:rPr>
              <a:t>Rio de Janeiro</a:t>
            </a:r>
            <a:r>
              <a:rPr lang="pt-BR" b="1" dirty="0" smtClean="0">
                <a:solidFill>
                  <a:schemeClr val="accent6">
                    <a:lumMod val="75000"/>
                  </a:schemeClr>
                </a:solidFill>
              </a:rPr>
              <a:t>: Hahnemann, na Praia do Botafogo</a:t>
            </a:r>
          </a:p>
          <a:p>
            <a:r>
              <a:rPr lang="pt-BR" b="1" dirty="0" smtClean="0">
                <a:solidFill>
                  <a:schemeClr val="accent6">
                    <a:lumMod val="75000"/>
                  </a:schemeClr>
                </a:solidFill>
              </a:rPr>
              <a:t>                             Saturnino Soares de Meirelles na Praça da Cruz 		               Vermelha </a:t>
            </a:r>
          </a:p>
          <a:p>
            <a:r>
              <a:rPr lang="pt-BR" b="1" dirty="0" smtClean="0">
                <a:solidFill>
                  <a:schemeClr val="accent6">
                    <a:lumMod val="75000"/>
                  </a:schemeClr>
                </a:solidFill>
              </a:rPr>
              <a:t>                             5 Homeopatas na Praça Tobias Barreto</a:t>
            </a:r>
          </a:p>
          <a:p>
            <a:pPr>
              <a:buFont typeface="Arial" pitchFamily="34" charset="0"/>
              <a:buChar char="•"/>
            </a:pPr>
            <a:r>
              <a:rPr lang="pt-BR" b="1" u="sng" dirty="0" smtClean="0">
                <a:solidFill>
                  <a:schemeClr val="accent6">
                    <a:lumMod val="75000"/>
                  </a:schemeClr>
                </a:solidFill>
              </a:rPr>
              <a:t>Recife</a:t>
            </a:r>
            <a:r>
              <a:rPr lang="pt-BR" b="1" dirty="0" smtClean="0">
                <a:solidFill>
                  <a:schemeClr val="accent6">
                    <a:lumMod val="75000"/>
                  </a:schemeClr>
                </a:solidFill>
              </a:rPr>
              <a:t>: Sabino Pinho, introdutor da Homeopatia no nordeste em 1973, na Praça 13 de Maio.</a:t>
            </a:r>
            <a:endParaRPr lang="pt-BR"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4953000" y="428604"/>
            <a:ext cx="4953000" cy="646331"/>
          </a:xfrm>
          <a:prstGeom prst="rect">
            <a:avLst/>
          </a:prstGeom>
        </p:spPr>
        <p:txBody>
          <a:bodyPr>
            <a:spAutoFit/>
          </a:bodyPr>
          <a:lstStyle/>
          <a:p>
            <a:pPr algn="r" fontAlgn="auto">
              <a:spcBef>
                <a:spcPts val="0"/>
              </a:spcBef>
              <a:spcAft>
                <a:spcPts val="0"/>
              </a:spcAft>
              <a:defRPr/>
            </a:pPr>
            <a:r>
              <a:rPr lang="pt-BR" dirty="0" smtClean="0">
                <a:solidFill>
                  <a:srgbClr val="005A00">
                    <a:alpha val="54902"/>
                  </a:srgbClr>
                </a:solidFill>
                <a:latin typeface="Arial Black" pitchFamily="34" charset="0"/>
              </a:rPr>
              <a:t>5º Período: Sua influência na Homeopatia do Brasil e do Mundo</a:t>
            </a:r>
            <a:endParaRPr lang="pt-BR" dirty="0">
              <a:solidFill>
                <a:srgbClr val="005A00">
                  <a:alpha val="54902"/>
                </a:srgbClr>
              </a:solidFill>
              <a:latin typeface="Arial Black" pitchFamily="34" charset="0"/>
            </a:endParaRPr>
          </a:p>
        </p:txBody>
      </p:sp>
      <p:sp>
        <p:nvSpPr>
          <p:cNvPr id="4" name="CaixaDeTexto 3"/>
          <p:cNvSpPr txBox="1"/>
          <p:nvPr/>
        </p:nvSpPr>
        <p:spPr>
          <a:xfrm>
            <a:off x="2309794" y="2285992"/>
            <a:ext cx="184731" cy="369332"/>
          </a:xfrm>
          <a:prstGeom prst="rect">
            <a:avLst/>
          </a:prstGeom>
          <a:noFill/>
        </p:spPr>
        <p:txBody>
          <a:bodyPr wrap="none" rtlCol="0">
            <a:spAutoFit/>
          </a:bodyPr>
          <a:lstStyle/>
          <a:p>
            <a:endParaRPr lang="pt-BR" dirty="0"/>
          </a:p>
        </p:txBody>
      </p:sp>
      <p:sp>
        <p:nvSpPr>
          <p:cNvPr id="7" name="Retângulo 6"/>
          <p:cNvSpPr/>
          <p:nvPr/>
        </p:nvSpPr>
        <p:spPr>
          <a:xfrm>
            <a:off x="2476500" y="1997839"/>
            <a:ext cx="6477028" cy="3170099"/>
          </a:xfrm>
          <a:prstGeom prst="rect">
            <a:avLst/>
          </a:prstGeom>
        </p:spPr>
        <p:txBody>
          <a:bodyPr wrap="square">
            <a:spAutoFit/>
          </a:bodyPr>
          <a:lstStyle/>
          <a:p>
            <a:r>
              <a:rPr lang="pt-BR" sz="2000" b="1" dirty="0" smtClean="0">
                <a:solidFill>
                  <a:schemeClr val="accent6">
                    <a:lumMod val="75000"/>
                  </a:schemeClr>
                </a:solidFill>
              </a:rPr>
              <a:t>Na década de 70 iniciou uma viagem ao Norte e Nordeste, para divulgar a Homeopatia, entregar livros ás bibliotecas de faculdades de medicina, farmácia, veterinária e odontologia, dar palestras para médicos e estudantes.</a:t>
            </a:r>
          </a:p>
          <a:p>
            <a:endParaRPr lang="pt-BR" sz="2000" b="1" dirty="0" smtClean="0">
              <a:solidFill>
                <a:schemeClr val="accent6">
                  <a:lumMod val="75000"/>
                </a:schemeClr>
              </a:solidFill>
            </a:endParaRPr>
          </a:p>
          <a:p>
            <a:r>
              <a:rPr lang="pt-BR" sz="2000" b="1" dirty="0" smtClean="0">
                <a:solidFill>
                  <a:schemeClr val="accent6">
                    <a:lumMod val="75000"/>
                  </a:schemeClr>
                </a:solidFill>
              </a:rPr>
              <a:t>Acreditava que a interiorização da Homeopatia fazia-se urgente, devido ao grande aumento de escolas médicas sem o conhecimento da especialidade homeopática!</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4953000" y="428604"/>
            <a:ext cx="4953000" cy="646331"/>
          </a:xfrm>
          <a:prstGeom prst="rect">
            <a:avLst/>
          </a:prstGeom>
        </p:spPr>
        <p:txBody>
          <a:bodyPr>
            <a:spAutoFit/>
          </a:bodyPr>
          <a:lstStyle/>
          <a:p>
            <a:pPr algn="r" fontAlgn="auto">
              <a:spcBef>
                <a:spcPts val="0"/>
              </a:spcBef>
              <a:spcAft>
                <a:spcPts val="0"/>
              </a:spcAft>
              <a:defRPr/>
            </a:pPr>
            <a:r>
              <a:rPr lang="pt-BR" dirty="0" smtClean="0">
                <a:solidFill>
                  <a:srgbClr val="005A00">
                    <a:alpha val="54902"/>
                  </a:srgbClr>
                </a:solidFill>
                <a:latin typeface="Arial Black" pitchFamily="34" charset="0"/>
              </a:rPr>
              <a:t>5º Período: Sua influência na Homeopatia do Brasil e do Mundo</a:t>
            </a:r>
            <a:endParaRPr lang="pt-BR" dirty="0">
              <a:solidFill>
                <a:srgbClr val="005A00">
                  <a:alpha val="54902"/>
                </a:srgbClr>
              </a:solidFill>
              <a:latin typeface="Arial Black" pitchFamily="34" charset="0"/>
            </a:endParaRPr>
          </a:p>
        </p:txBody>
      </p:sp>
      <p:sp>
        <p:nvSpPr>
          <p:cNvPr id="4" name="CaixaDeTexto 3"/>
          <p:cNvSpPr txBox="1"/>
          <p:nvPr/>
        </p:nvSpPr>
        <p:spPr>
          <a:xfrm>
            <a:off x="2309794" y="2285992"/>
            <a:ext cx="184731" cy="369332"/>
          </a:xfrm>
          <a:prstGeom prst="rect">
            <a:avLst/>
          </a:prstGeom>
          <a:noFill/>
        </p:spPr>
        <p:txBody>
          <a:bodyPr wrap="none" rtlCol="0">
            <a:spAutoFit/>
          </a:bodyPr>
          <a:lstStyle/>
          <a:p>
            <a:endParaRPr lang="pt-BR" dirty="0"/>
          </a:p>
        </p:txBody>
      </p:sp>
      <p:sp>
        <p:nvSpPr>
          <p:cNvPr id="5" name="CaixaDeTexto 4"/>
          <p:cNvSpPr txBox="1"/>
          <p:nvPr/>
        </p:nvSpPr>
        <p:spPr>
          <a:xfrm>
            <a:off x="2381232" y="1357298"/>
            <a:ext cx="6715172" cy="4401205"/>
          </a:xfrm>
          <a:prstGeom prst="rect">
            <a:avLst/>
          </a:prstGeom>
          <a:noFill/>
        </p:spPr>
        <p:txBody>
          <a:bodyPr wrap="square" rtlCol="0">
            <a:spAutoFit/>
          </a:bodyPr>
          <a:lstStyle/>
          <a:p>
            <a:r>
              <a:rPr lang="pt-BR" sz="2000" b="1" dirty="0" smtClean="0">
                <a:solidFill>
                  <a:schemeClr val="accent6">
                    <a:lumMod val="75000"/>
                  </a:schemeClr>
                </a:solidFill>
              </a:rPr>
              <a:t>No mesmo sentido se empenhou em visitar todas as farmácias homeopáticas da América Latina e Europa e percebeu que não faziam o medicamento segundo Hahnemann. </a:t>
            </a:r>
          </a:p>
          <a:p>
            <a:r>
              <a:rPr lang="pt-BR" sz="2000" b="1" dirty="0" smtClean="0">
                <a:solidFill>
                  <a:schemeClr val="accent6">
                    <a:lumMod val="75000"/>
                  </a:schemeClr>
                </a:solidFill>
              </a:rPr>
              <a:t>Em 1976 - 1ºed. da Farmacopéia Homeopática Brasileira. </a:t>
            </a:r>
          </a:p>
          <a:p>
            <a:r>
              <a:rPr lang="pt-BR" sz="2000" b="1" dirty="0" smtClean="0">
                <a:solidFill>
                  <a:schemeClr val="accent6">
                    <a:lumMod val="75000"/>
                  </a:schemeClr>
                </a:solidFill>
              </a:rPr>
              <a:t>Em 1977 propôs a criação do Ano da Farmácia Homeopática no Brasil, para que neste ano fossem tratados todos os assuntos pertinentes a matéria, com a adoção da Farmacopéia por todas as farmácias nacionais (cerca de 35) e orientação para as farmácias que não tinham este conhecimento.</a:t>
            </a:r>
          </a:p>
          <a:p>
            <a:r>
              <a:rPr lang="pt-BR" sz="2000" b="1" dirty="0" smtClean="0">
                <a:solidFill>
                  <a:schemeClr val="accent6">
                    <a:lumMod val="75000"/>
                  </a:schemeClr>
                </a:solidFill>
              </a:rPr>
              <a:t>Afinal de que adianta o esforço médico se a medicação prescrita não tiver sido bem preparada?</a:t>
            </a:r>
            <a:endParaRPr lang="pt-BR" sz="2000" b="1" dirty="0">
              <a:solidFill>
                <a:schemeClr val="accent6">
                  <a:lumMod val="75000"/>
                </a:schemeClr>
              </a:solidFill>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4953000" y="428604"/>
            <a:ext cx="4953000" cy="646331"/>
          </a:xfrm>
          <a:prstGeom prst="rect">
            <a:avLst/>
          </a:prstGeom>
        </p:spPr>
        <p:txBody>
          <a:bodyPr>
            <a:spAutoFit/>
          </a:bodyPr>
          <a:lstStyle/>
          <a:p>
            <a:pPr algn="r" fontAlgn="auto">
              <a:spcBef>
                <a:spcPts val="0"/>
              </a:spcBef>
              <a:spcAft>
                <a:spcPts val="0"/>
              </a:spcAft>
              <a:defRPr/>
            </a:pPr>
            <a:r>
              <a:rPr lang="pt-BR" dirty="0" smtClean="0">
                <a:solidFill>
                  <a:srgbClr val="005A00">
                    <a:alpha val="54902"/>
                  </a:srgbClr>
                </a:solidFill>
                <a:latin typeface="Arial Black" pitchFamily="34" charset="0"/>
              </a:rPr>
              <a:t>5º Período: Sua influência na Homeopatia do Brasil e do Mundo</a:t>
            </a:r>
            <a:endParaRPr lang="pt-BR" dirty="0">
              <a:solidFill>
                <a:srgbClr val="005A00">
                  <a:alpha val="54902"/>
                </a:srgbClr>
              </a:solidFill>
              <a:latin typeface="Arial Black" pitchFamily="34" charset="0"/>
            </a:endParaRPr>
          </a:p>
        </p:txBody>
      </p:sp>
      <p:sp>
        <p:nvSpPr>
          <p:cNvPr id="4" name="CaixaDeTexto 3"/>
          <p:cNvSpPr txBox="1"/>
          <p:nvPr/>
        </p:nvSpPr>
        <p:spPr>
          <a:xfrm>
            <a:off x="2309794" y="2285992"/>
            <a:ext cx="184731" cy="369332"/>
          </a:xfrm>
          <a:prstGeom prst="rect">
            <a:avLst/>
          </a:prstGeom>
          <a:noFill/>
        </p:spPr>
        <p:txBody>
          <a:bodyPr wrap="none" rtlCol="0">
            <a:spAutoFit/>
          </a:bodyPr>
          <a:lstStyle/>
          <a:p>
            <a:endParaRPr lang="pt-BR" dirty="0"/>
          </a:p>
        </p:txBody>
      </p:sp>
      <p:sp>
        <p:nvSpPr>
          <p:cNvPr id="5" name="CaixaDeTexto 4"/>
          <p:cNvSpPr txBox="1"/>
          <p:nvPr/>
        </p:nvSpPr>
        <p:spPr>
          <a:xfrm>
            <a:off x="2024042" y="2285992"/>
            <a:ext cx="7215239" cy="1569660"/>
          </a:xfrm>
          <a:prstGeom prst="rect">
            <a:avLst/>
          </a:prstGeom>
          <a:noFill/>
        </p:spPr>
        <p:txBody>
          <a:bodyPr wrap="square" rtlCol="0">
            <a:spAutoFit/>
          </a:bodyPr>
          <a:lstStyle/>
          <a:p>
            <a:r>
              <a:rPr lang="pt-BR" sz="2400" b="1" dirty="0" smtClean="0">
                <a:solidFill>
                  <a:schemeClr val="accent6">
                    <a:lumMod val="75000"/>
                  </a:schemeClr>
                </a:solidFill>
              </a:rPr>
              <a:t>Em 19/05/1977 aposentou-se por tempo de serviço na Escola de Medicina e Cirurgia do Rio de Janeiro, porém continuou exercendo a função de pediatra no INPS.</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4953000" y="428604"/>
            <a:ext cx="4953000" cy="646331"/>
          </a:xfrm>
          <a:prstGeom prst="rect">
            <a:avLst/>
          </a:prstGeom>
        </p:spPr>
        <p:txBody>
          <a:bodyPr>
            <a:spAutoFit/>
          </a:bodyPr>
          <a:lstStyle/>
          <a:p>
            <a:pPr algn="r" fontAlgn="auto">
              <a:spcBef>
                <a:spcPts val="0"/>
              </a:spcBef>
              <a:spcAft>
                <a:spcPts val="0"/>
              </a:spcAft>
              <a:defRPr/>
            </a:pPr>
            <a:r>
              <a:rPr lang="pt-BR" dirty="0" smtClean="0">
                <a:solidFill>
                  <a:srgbClr val="005A00">
                    <a:alpha val="54902"/>
                  </a:srgbClr>
                </a:solidFill>
                <a:latin typeface="Arial Black" pitchFamily="34" charset="0"/>
              </a:rPr>
              <a:t>5º Período: Sua influência na Homeopatia do Brasil e do Mundo</a:t>
            </a:r>
            <a:endParaRPr lang="pt-BR" dirty="0">
              <a:solidFill>
                <a:srgbClr val="005A00">
                  <a:alpha val="54902"/>
                </a:srgbClr>
              </a:solidFill>
              <a:latin typeface="Arial Black" pitchFamily="34" charset="0"/>
            </a:endParaRPr>
          </a:p>
        </p:txBody>
      </p:sp>
      <p:sp>
        <p:nvSpPr>
          <p:cNvPr id="4" name="CaixaDeTexto 3"/>
          <p:cNvSpPr txBox="1"/>
          <p:nvPr/>
        </p:nvSpPr>
        <p:spPr>
          <a:xfrm>
            <a:off x="2309794" y="2285992"/>
            <a:ext cx="184731" cy="369332"/>
          </a:xfrm>
          <a:prstGeom prst="rect">
            <a:avLst/>
          </a:prstGeom>
          <a:noFill/>
        </p:spPr>
        <p:txBody>
          <a:bodyPr wrap="none" rtlCol="0">
            <a:spAutoFit/>
          </a:bodyPr>
          <a:lstStyle/>
          <a:p>
            <a:endParaRPr lang="pt-BR" dirty="0"/>
          </a:p>
        </p:txBody>
      </p:sp>
      <p:sp>
        <p:nvSpPr>
          <p:cNvPr id="5" name="CaixaDeTexto 4"/>
          <p:cNvSpPr txBox="1"/>
          <p:nvPr/>
        </p:nvSpPr>
        <p:spPr>
          <a:xfrm>
            <a:off x="2095481" y="1643050"/>
            <a:ext cx="7358114" cy="3416320"/>
          </a:xfrm>
          <a:prstGeom prst="rect">
            <a:avLst/>
          </a:prstGeom>
          <a:noFill/>
        </p:spPr>
        <p:txBody>
          <a:bodyPr wrap="square" rtlCol="0">
            <a:spAutoFit/>
          </a:bodyPr>
          <a:lstStyle/>
          <a:p>
            <a:r>
              <a:rPr lang="pt-BR" sz="2400" b="1" dirty="0" smtClean="0">
                <a:solidFill>
                  <a:schemeClr val="accent6">
                    <a:lumMod val="75000"/>
                  </a:schemeClr>
                </a:solidFill>
              </a:rPr>
              <a:t>Em 05/07/1980, reunido a Rua Olavo Egidio, 379, no bairro de Santana, Zona Norte de São Paulo, os doutores Artur de Almeida Rezende Filho, Abraão Brickmann, entre outros, inauguraram a Farmácia Homeopática “Bento Mure”, tendo como lema a produção de medicamentos homeopáticos dentro dos padrões rígidos, estabelecidos por Hahnemann. </a:t>
            </a:r>
            <a:br>
              <a:rPr lang="pt-BR" sz="2400" b="1" dirty="0" smtClean="0">
                <a:solidFill>
                  <a:schemeClr val="accent6">
                    <a:lumMod val="75000"/>
                  </a:schemeClr>
                </a:solidFill>
              </a:rPr>
            </a:br>
            <a:endParaRPr lang="pt-BR" sz="2400" b="1" dirty="0">
              <a:solidFill>
                <a:schemeClr val="accent6">
                  <a:lumMod val="75000"/>
                </a:schemeClr>
              </a:solidFill>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4953000" y="428604"/>
            <a:ext cx="4953000" cy="646331"/>
          </a:xfrm>
          <a:prstGeom prst="rect">
            <a:avLst/>
          </a:prstGeom>
        </p:spPr>
        <p:txBody>
          <a:bodyPr>
            <a:spAutoFit/>
          </a:bodyPr>
          <a:lstStyle/>
          <a:p>
            <a:pPr algn="r" fontAlgn="auto">
              <a:spcBef>
                <a:spcPts val="0"/>
              </a:spcBef>
              <a:spcAft>
                <a:spcPts val="0"/>
              </a:spcAft>
              <a:defRPr/>
            </a:pPr>
            <a:r>
              <a:rPr lang="pt-BR" dirty="0" smtClean="0">
                <a:solidFill>
                  <a:srgbClr val="005A00">
                    <a:alpha val="54902"/>
                  </a:srgbClr>
                </a:solidFill>
                <a:latin typeface="Arial Black" pitchFamily="34" charset="0"/>
              </a:rPr>
              <a:t>5º Período: Sua influência na Homeopatia do Brasil e do Mundo</a:t>
            </a:r>
            <a:endParaRPr lang="pt-BR" dirty="0">
              <a:solidFill>
                <a:srgbClr val="005A00">
                  <a:alpha val="54902"/>
                </a:srgbClr>
              </a:solidFill>
              <a:latin typeface="Arial Black" pitchFamily="34" charset="0"/>
            </a:endParaRPr>
          </a:p>
        </p:txBody>
      </p:sp>
      <p:sp>
        <p:nvSpPr>
          <p:cNvPr id="4" name="CaixaDeTexto 3"/>
          <p:cNvSpPr txBox="1"/>
          <p:nvPr/>
        </p:nvSpPr>
        <p:spPr>
          <a:xfrm>
            <a:off x="2309794" y="2285992"/>
            <a:ext cx="184731" cy="369332"/>
          </a:xfrm>
          <a:prstGeom prst="rect">
            <a:avLst/>
          </a:prstGeom>
          <a:noFill/>
        </p:spPr>
        <p:txBody>
          <a:bodyPr wrap="none" rtlCol="0">
            <a:spAutoFit/>
          </a:bodyPr>
          <a:lstStyle/>
          <a:p>
            <a:endParaRPr lang="pt-BR" dirty="0"/>
          </a:p>
        </p:txBody>
      </p:sp>
      <p:pic>
        <p:nvPicPr>
          <p:cNvPr id="5" name="Imagem 4" descr="201120101028.jpg"/>
          <p:cNvPicPr>
            <a:picLocks noChangeAspect="1"/>
          </p:cNvPicPr>
          <p:nvPr/>
        </p:nvPicPr>
        <p:blipFill>
          <a:blip r:embed="rId2" cstate="print"/>
          <a:stretch>
            <a:fillRect/>
          </a:stretch>
        </p:blipFill>
        <p:spPr>
          <a:xfrm>
            <a:off x="2238356" y="1285860"/>
            <a:ext cx="6664852" cy="5105796"/>
          </a:xfrm>
          <a:prstGeom prst="rect">
            <a:avLst/>
          </a:prstGeom>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4953000" y="428604"/>
            <a:ext cx="4953000" cy="646331"/>
          </a:xfrm>
          <a:prstGeom prst="rect">
            <a:avLst/>
          </a:prstGeom>
        </p:spPr>
        <p:txBody>
          <a:bodyPr>
            <a:spAutoFit/>
          </a:bodyPr>
          <a:lstStyle/>
          <a:p>
            <a:pPr algn="r" fontAlgn="auto">
              <a:spcBef>
                <a:spcPts val="0"/>
              </a:spcBef>
              <a:spcAft>
                <a:spcPts val="0"/>
              </a:spcAft>
              <a:defRPr/>
            </a:pPr>
            <a:r>
              <a:rPr lang="pt-BR" dirty="0" smtClean="0">
                <a:solidFill>
                  <a:srgbClr val="005A00">
                    <a:alpha val="54902"/>
                  </a:srgbClr>
                </a:solidFill>
                <a:latin typeface="Arial Black" pitchFamily="34" charset="0"/>
              </a:rPr>
              <a:t>5º Período: Sua influência na Homeopatia do Brasil e do Mundo</a:t>
            </a:r>
            <a:endParaRPr lang="pt-BR" dirty="0">
              <a:solidFill>
                <a:srgbClr val="005A00">
                  <a:alpha val="54902"/>
                </a:srgbClr>
              </a:solidFill>
              <a:latin typeface="Arial Black" pitchFamily="34" charset="0"/>
            </a:endParaRPr>
          </a:p>
        </p:txBody>
      </p:sp>
      <p:sp>
        <p:nvSpPr>
          <p:cNvPr id="4" name="CaixaDeTexto 3"/>
          <p:cNvSpPr txBox="1"/>
          <p:nvPr/>
        </p:nvSpPr>
        <p:spPr>
          <a:xfrm>
            <a:off x="2309794" y="2285992"/>
            <a:ext cx="184731" cy="369332"/>
          </a:xfrm>
          <a:prstGeom prst="rect">
            <a:avLst/>
          </a:prstGeom>
          <a:noFill/>
        </p:spPr>
        <p:txBody>
          <a:bodyPr wrap="none" rtlCol="0">
            <a:spAutoFit/>
          </a:bodyPr>
          <a:lstStyle/>
          <a:p>
            <a:endParaRPr lang="pt-BR" dirty="0"/>
          </a:p>
        </p:txBody>
      </p:sp>
      <p:pic>
        <p:nvPicPr>
          <p:cNvPr id="7" name="Imagem 6" descr="DSC01821.JPG"/>
          <p:cNvPicPr>
            <a:picLocks noChangeAspect="1"/>
          </p:cNvPicPr>
          <p:nvPr/>
        </p:nvPicPr>
        <p:blipFill>
          <a:blip r:embed="rId2" cstate="print"/>
          <a:stretch>
            <a:fillRect/>
          </a:stretch>
        </p:blipFill>
        <p:spPr>
          <a:xfrm>
            <a:off x="2024042" y="1643050"/>
            <a:ext cx="7500958" cy="4429156"/>
          </a:xfrm>
          <a:prstGeom prst="rect">
            <a:avLst/>
          </a:prstGeom>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4953000" y="428604"/>
            <a:ext cx="4953000" cy="646331"/>
          </a:xfrm>
          <a:prstGeom prst="rect">
            <a:avLst/>
          </a:prstGeom>
        </p:spPr>
        <p:txBody>
          <a:bodyPr>
            <a:spAutoFit/>
          </a:bodyPr>
          <a:lstStyle/>
          <a:p>
            <a:pPr algn="r" fontAlgn="auto">
              <a:spcBef>
                <a:spcPts val="0"/>
              </a:spcBef>
              <a:spcAft>
                <a:spcPts val="0"/>
              </a:spcAft>
              <a:defRPr/>
            </a:pPr>
            <a:r>
              <a:rPr lang="pt-BR" dirty="0" smtClean="0">
                <a:solidFill>
                  <a:srgbClr val="005A00">
                    <a:alpha val="54902"/>
                  </a:srgbClr>
                </a:solidFill>
                <a:latin typeface="Arial Black" pitchFamily="34" charset="0"/>
              </a:rPr>
              <a:t>5º Período: Sua influência na Homeopatia do Brasil e do Mundo</a:t>
            </a:r>
            <a:endParaRPr lang="pt-BR" dirty="0">
              <a:solidFill>
                <a:srgbClr val="005A00">
                  <a:alpha val="54902"/>
                </a:srgbClr>
              </a:solidFill>
              <a:latin typeface="Arial Black" pitchFamily="34" charset="0"/>
            </a:endParaRPr>
          </a:p>
        </p:txBody>
      </p:sp>
      <p:sp>
        <p:nvSpPr>
          <p:cNvPr id="4" name="CaixaDeTexto 3"/>
          <p:cNvSpPr txBox="1"/>
          <p:nvPr/>
        </p:nvSpPr>
        <p:spPr>
          <a:xfrm>
            <a:off x="2309794" y="2285992"/>
            <a:ext cx="184731" cy="369332"/>
          </a:xfrm>
          <a:prstGeom prst="rect">
            <a:avLst/>
          </a:prstGeom>
          <a:noFill/>
        </p:spPr>
        <p:txBody>
          <a:bodyPr wrap="none" rtlCol="0">
            <a:spAutoFit/>
          </a:bodyPr>
          <a:lstStyle/>
          <a:p>
            <a:endParaRPr lang="pt-BR" dirty="0"/>
          </a:p>
        </p:txBody>
      </p:sp>
      <p:pic>
        <p:nvPicPr>
          <p:cNvPr id="5" name="Imagem 4" descr="DSC01824.JPG"/>
          <p:cNvPicPr>
            <a:picLocks noChangeAspect="1"/>
          </p:cNvPicPr>
          <p:nvPr/>
        </p:nvPicPr>
        <p:blipFill>
          <a:blip r:embed="rId2" cstate="print"/>
          <a:stretch>
            <a:fillRect/>
          </a:stretch>
        </p:blipFill>
        <p:spPr>
          <a:xfrm>
            <a:off x="2166918" y="1643050"/>
            <a:ext cx="7072330" cy="4714884"/>
          </a:xfrm>
          <a:prstGeom prst="rect">
            <a:avLst/>
          </a:prstGeom>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4953000" y="428604"/>
            <a:ext cx="4953000" cy="646331"/>
          </a:xfrm>
          <a:prstGeom prst="rect">
            <a:avLst/>
          </a:prstGeom>
        </p:spPr>
        <p:txBody>
          <a:bodyPr>
            <a:spAutoFit/>
          </a:bodyPr>
          <a:lstStyle/>
          <a:p>
            <a:pPr algn="r" fontAlgn="auto">
              <a:spcBef>
                <a:spcPts val="0"/>
              </a:spcBef>
              <a:spcAft>
                <a:spcPts val="0"/>
              </a:spcAft>
              <a:defRPr/>
            </a:pPr>
            <a:r>
              <a:rPr lang="pt-BR" dirty="0" smtClean="0">
                <a:solidFill>
                  <a:srgbClr val="005A00">
                    <a:alpha val="54902"/>
                  </a:srgbClr>
                </a:solidFill>
                <a:latin typeface="Arial Black" pitchFamily="34" charset="0"/>
              </a:rPr>
              <a:t>5º Período: Sua influência na Homeopatia do Brasil e do Mundo</a:t>
            </a:r>
            <a:endParaRPr lang="pt-BR" dirty="0">
              <a:solidFill>
                <a:srgbClr val="005A00">
                  <a:alpha val="54902"/>
                </a:srgbClr>
              </a:solidFill>
              <a:latin typeface="Arial Black" pitchFamily="34" charset="0"/>
            </a:endParaRPr>
          </a:p>
        </p:txBody>
      </p:sp>
      <p:sp>
        <p:nvSpPr>
          <p:cNvPr id="4" name="CaixaDeTexto 3"/>
          <p:cNvSpPr txBox="1"/>
          <p:nvPr/>
        </p:nvSpPr>
        <p:spPr>
          <a:xfrm>
            <a:off x="2309794" y="2285992"/>
            <a:ext cx="184731" cy="369332"/>
          </a:xfrm>
          <a:prstGeom prst="rect">
            <a:avLst/>
          </a:prstGeom>
          <a:noFill/>
        </p:spPr>
        <p:txBody>
          <a:bodyPr wrap="none" rtlCol="0">
            <a:spAutoFit/>
          </a:bodyPr>
          <a:lstStyle/>
          <a:p>
            <a:endParaRPr lang="pt-BR" dirty="0"/>
          </a:p>
        </p:txBody>
      </p:sp>
      <p:pic>
        <p:nvPicPr>
          <p:cNvPr id="7" name="Imagem 6" descr="DSC01825.JPG"/>
          <p:cNvPicPr>
            <a:picLocks noChangeAspect="1"/>
          </p:cNvPicPr>
          <p:nvPr/>
        </p:nvPicPr>
        <p:blipFill>
          <a:blip r:embed="rId2" cstate="print"/>
          <a:stretch>
            <a:fillRect/>
          </a:stretch>
        </p:blipFill>
        <p:spPr>
          <a:xfrm>
            <a:off x="1952604" y="1571612"/>
            <a:ext cx="7572396" cy="5000660"/>
          </a:xfrm>
          <a:prstGeom prst="rect">
            <a:avLst/>
          </a:prstGeom>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4953000" y="428604"/>
            <a:ext cx="4953000" cy="646331"/>
          </a:xfrm>
          <a:prstGeom prst="rect">
            <a:avLst/>
          </a:prstGeom>
        </p:spPr>
        <p:txBody>
          <a:bodyPr>
            <a:spAutoFit/>
          </a:bodyPr>
          <a:lstStyle/>
          <a:p>
            <a:pPr algn="r" fontAlgn="auto">
              <a:spcBef>
                <a:spcPts val="0"/>
              </a:spcBef>
              <a:spcAft>
                <a:spcPts val="0"/>
              </a:spcAft>
              <a:defRPr/>
            </a:pPr>
            <a:r>
              <a:rPr lang="pt-BR" dirty="0" smtClean="0">
                <a:solidFill>
                  <a:srgbClr val="005A00">
                    <a:alpha val="54902"/>
                  </a:srgbClr>
                </a:solidFill>
                <a:latin typeface="Arial Black" pitchFamily="34" charset="0"/>
              </a:rPr>
              <a:t>5º Período: Sua influência na Homeopatia do Brasil e do Mundo</a:t>
            </a:r>
            <a:endParaRPr lang="pt-BR" dirty="0">
              <a:solidFill>
                <a:srgbClr val="005A00">
                  <a:alpha val="54902"/>
                </a:srgbClr>
              </a:solidFill>
              <a:latin typeface="Arial Black" pitchFamily="34" charset="0"/>
            </a:endParaRPr>
          </a:p>
        </p:txBody>
      </p:sp>
      <p:sp>
        <p:nvSpPr>
          <p:cNvPr id="4" name="CaixaDeTexto 3"/>
          <p:cNvSpPr txBox="1"/>
          <p:nvPr/>
        </p:nvSpPr>
        <p:spPr>
          <a:xfrm>
            <a:off x="2309794" y="2285992"/>
            <a:ext cx="184731" cy="369332"/>
          </a:xfrm>
          <a:prstGeom prst="rect">
            <a:avLst/>
          </a:prstGeom>
          <a:noFill/>
        </p:spPr>
        <p:txBody>
          <a:bodyPr wrap="none" rtlCol="0">
            <a:spAutoFit/>
          </a:bodyPr>
          <a:lstStyle/>
          <a:p>
            <a:endParaRPr lang="pt-BR" dirty="0"/>
          </a:p>
        </p:txBody>
      </p:sp>
      <p:graphicFrame>
        <p:nvGraphicFramePr>
          <p:cNvPr id="5" name="Tabela 4"/>
          <p:cNvGraphicFramePr>
            <a:graphicFrameLocks noGrp="1"/>
          </p:cNvGraphicFramePr>
          <p:nvPr/>
        </p:nvGraphicFramePr>
        <p:xfrm>
          <a:off x="2524108" y="2714620"/>
          <a:ext cx="6445271" cy="1962912"/>
        </p:xfrm>
        <a:graphic>
          <a:graphicData uri="http://schemas.openxmlformats.org/drawingml/2006/table">
            <a:tbl>
              <a:tblPr/>
              <a:tblGrid>
                <a:gridCol w="6445271"/>
              </a:tblGrid>
              <a:tr h="1248532">
                <a:tc>
                  <a:txBody>
                    <a:bodyPr/>
                    <a:lstStyle/>
                    <a:p>
                      <a:pPr>
                        <a:lnSpc>
                          <a:spcPct val="115000"/>
                        </a:lnSpc>
                        <a:spcAft>
                          <a:spcPts val="1000"/>
                        </a:spcAft>
                      </a:pPr>
                      <a:r>
                        <a:rPr lang="pt-BR" sz="2800" dirty="0">
                          <a:solidFill>
                            <a:schemeClr val="accent6">
                              <a:lumMod val="75000"/>
                            </a:schemeClr>
                          </a:solidFill>
                          <a:latin typeface="Arial"/>
                          <a:ea typeface="MS Mincho"/>
                          <a:cs typeface="Times New Roman"/>
                        </a:rPr>
                        <a:t>Portador de Diabete </a:t>
                      </a:r>
                      <a:r>
                        <a:rPr lang="pt-BR" sz="2800" dirty="0" smtClean="0">
                          <a:solidFill>
                            <a:schemeClr val="accent6">
                              <a:lumMod val="75000"/>
                            </a:schemeClr>
                          </a:solidFill>
                          <a:latin typeface="Arial"/>
                          <a:ea typeface="MS Mincho"/>
                          <a:cs typeface="Times New Roman"/>
                        </a:rPr>
                        <a:t>veio a falecer em 05/10/80 no Rio de Janeiro,</a:t>
                      </a:r>
                      <a:r>
                        <a:rPr lang="pt-BR" sz="2800" baseline="0" dirty="0" smtClean="0">
                          <a:solidFill>
                            <a:schemeClr val="accent6">
                              <a:lumMod val="75000"/>
                            </a:schemeClr>
                          </a:solidFill>
                          <a:latin typeface="Arial"/>
                          <a:ea typeface="MS Mincho"/>
                          <a:cs typeface="Times New Roman"/>
                        </a:rPr>
                        <a:t> </a:t>
                      </a:r>
                      <a:r>
                        <a:rPr lang="pt-BR" sz="2800" dirty="0" smtClean="0">
                          <a:solidFill>
                            <a:schemeClr val="accent6">
                              <a:lumMod val="75000"/>
                            </a:schemeClr>
                          </a:solidFill>
                          <a:latin typeface="Arial"/>
                          <a:ea typeface="MS Mincho"/>
                          <a:cs typeface="Times New Roman"/>
                        </a:rPr>
                        <a:t>em </a:t>
                      </a:r>
                      <a:r>
                        <a:rPr lang="pt-BR" sz="2800" dirty="0">
                          <a:solidFill>
                            <a:schemeClr val="accent6">
                              <a:lumMod val="75000"/>
                            </a:schemeClr>
                          </a:solidFill>
                          <a:latin typeface="Arial"/>
                          <a:ea typeface="MS Mincho"/>
                          <a:cs typeface="Times New Roman"/>
                        </a:rPr>
                        <a:t>decorrência da doença e suas </a:t>
                      </a:r>
                      <a:r>
                        <a:rPr lang="pt-BR" sz="2800" dirty="0" smtClean="0">
                          <a:solidFill>
                            <a:schemeClr val="accent6">
                              <a:lumMod val="75000"/>
                            </a:schemeClr>
                          </a:solidFill>
                          <a:latin typeface="Arial"/>
                          <a:ea typeface="MS Mincho"/>
                          <a:cs typeface="Times New Roman"/>
                        </a:rPr>
                        <a:t>complicações.</a:t>
                      </a:r>
                      <a:endParaRPr lang="pt-BR" sz="2800" dirty="0">
                        <a:solidFill>
                          <a:schemeClr val="accent6">
                            <a:lumMod val="75000"/>
                          </a:schemeClr>
                        </a:solidFill>
                        <a:latin typeface="Calibri"/>
                        <a:ea typeface="MS Mincho"/>
                        <a:cs typeface="Times New Roman"/>
                      </a:endParaRPr>
                    </a:p>
                  </a:txBody>
                  <a:tcPr marL="0" marR="0" marT="0" marB="0" anchor="ctr">
                    <a:lnL>
                      <a:noFill/>
                    </a:lnL>
                    <a:lnR>
                      <a:noFill/>
                    </a:lnR>
                    <a:lnT>
                      <a:noFill/>
                    </a:lnT>
                    <a:lnB>
                      <a:noFill/>
                    </a:lnB>
                  </a:tcPr>
                </a:tc>
              </a:tr>
            </a:tbl>
          </a:graphicData>
        </a:graphic>
      </p:graphicFrame>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ixaDeTexto 9"/>
          <p:cNvSpPr txBox="1"/>
          <p:nvPr/>
        </p:nvSpPr>
        <p:spPr>
          <a:xfrm>
            <a:off x="5167315" y="332656"/>
            <a:ext cx="4622224" cy="707886"/>
          </a:xfrm>
          <a:prstGeom prst="rect">
            <a:avLst/>
          </a:prstGeom>
          <a:noFill/>
        </p:spPr>
        <p:txBody>
          <a:bodyPr wrap="square">
            <a:spAutoFit/>
          </a:bodyPr>
          <a:lstStyle/>
          <a:p>
            <a:pPr algn="r" fontAlgn="auto">
              <a:spcBef>
                <a:spcPts val="0"/>
              </a:spcBef>
              <a:spcAft>
                <a:spcPts val="0"/>
              </a:spcAft>
              <a:defRPr/>
            </a:pPr>
            <a:r>
              <a:rPr lang="pt-BR" sz="2000" dirty="0" smtClean="0">
                <a:solidFill>
                  <a:srgbClr val="005A00">
                    <a:alpha val="54902"/>
                  </a:srgbClr>
                </a:solidFill>
                <a:latin typeface="Arial Black" pitchFamily="34" charset="0"/>
                <a:cs typeface="+mn-cs"/>
              </a:rPr>
              <a:t>1º Período: Origem e Formação acadêmica</a:t>
            </a:r>
            <a:endParaRPr lang="pt-BR" sz="2000" dirty="0">
              <a:solidFill>
                <a:srgbClr val="005A00">
                  <a:alpha val="54902"/>
                </a:srgbClr>
              </a:solidFill>
              <a:latin typeface="Arial Black" pitchFamily="34" charset="0"/>
              <a:cs typeface="+mn-cs"/>
            </a:endParaRPr>
          </a:p>
        </p:txBody>
      </p:sp>
      <p:sp>
        <p:nvSpPr>
          <p:cNvPr id="4" name="Retângulo 3"/>
          <p:cNvSpPr/>
          <p:nvPr/>
        </p:nvSpPr>
        <p:spPr>
          <a:xfrm>
            <a:off x="2631265" y="2205588"/>
            <a:ext cx="4643470" cy="2446824"/>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lnSpc>
                <a:spcPct val="150000"/>
              </a:lnSpc>
            </a:pPr>
            <a:r>
              <a:rPr lang="pt-BR" sz="2800" b="1" dirty="0">
                <a:solidFill>
                  <a:schemeClr val="accent6">
                    <a:lumMod val="75000"/>
                  </a:schemeClr>
                </a:solidFill>
              </a:rPr>
              <a:t>Foi casado com Ruzy Castro e teve três filhos: </a:t>
            </a:r>
            <a:r>
              <a:rPr lang="pt-BR" sz="2800" b="1" dirty="0" smtClean="0">
                <a:solidFill>
                  <a:schemeClr val="accent6">
                    <a:lumMod val="75000"/>
                  </a:schemeClr>
                </a:solidFill>
              </a:rPr>
              <a:t>Mario </a:t>
            </a:r>
            <a:r>
              <a:rPr lang="pt-BR" sz="2800" b="1" dirty="0">
                <a:solidFill>
                  <a:schemeClr val="accent6">
                    <a:lumMod val="75000"/>
                  </a:schemeClr>
                </a:solidFill>
              </a:rPr>
              <a:t>Luis, Ivo Roberto </a:t>
            </a:r>
            <a:r>
              <a:rPr lang="pt-BR" sz="2800" b="1" dirty="0" smtClean="0">
                <a:solidFill>
                  <a:schemeClr val="accent6">
                    <a:lumMod val="75000"/>
                  </a:schemeClr>
                </a:solidFill>
              </a:rPr>
              <a:t>e </a:t>
            </a:r>
            <a:r>
              <a:rPr lang="pt-BR" sz="2800" b="1" dirty="0">
                <a:solidFill>
                  <a:schemeClr val="accent6">
                    <a:lumMod val="75000"/>
                  </a:schemeClr>
                </a:solidFill>
              </a:rPr>
              <a:t>Fernando </a:t>
            </a:r>
            <a:r>
              <a:rPr lang="pt-BR" sz="2800" b="1" dirty="0" smtClean="0">
                <a:solidFill>
                  <a:schemeClr val="accent6">
                    <a:lumMod val="75000"/>
                  </a:schemeClr>
                </a:solidFill>
              </a:rPr>
              <a:t>José.</a:t>
            </a:r>
            <a:endParaRPr lang="pt-BR" sz="2800" b="1" dirty="0">
              <a:solidFill>
                <a:schemeClr val="accent6">
                  <a:lumMod val="75000"/>
                </a:schemeClr>
              </a:solidFill>
            </a:endParaRPr>
          </a:p>
          <a:p>
            <a:pPr algn="ctr">
              <a:lnSpc>
                <a:spcPct val="150000"/>
              </a:lnSpc>
            </a:pPr>
            <a:endParaRPr lang="pt-BR" dirty="0">
              <a:latin typeface="Calibri" pitchFamily="34" charset="0"/>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2309794" y="2285992"/>
            <a:ext cx="184731" cy="369332"/>
          </a:xfrm>
          <a:prstGeom prst="rect">
            <a:avLst/>
          </a:prstGeom>
          <a:noFill/>
        </p:spPr>
        <p:txBody>
          <a:bodyPr wrap="none" rtlCol="0">
            <a:spAutoFit/>
          </a:bodyPr>
          <a:lstStyle/>
          <a:p>
            <a:endParaRPr lang="pt-BR" dirty="0"/>
          </a:p>
        </p:txBody>
      </p:sp>
      <p:graphicFrame>
        <p:nvGraphicFramePr>
          <p:cNvPr id="5" name="Tabela 4"/>
          <p:cNvGraphicFramePr>
            <a:graphicFrameLocks noGrp="1"/>
          </p:cNvGraphicFramePr>
          <p:nvPr/>
        </p:nvGraphicFramePr>
        <p:xfrm>
          <a:off x="2595546" y="3214686"/>
          <a:ext cx="6659585" cy="490728"/>
        </p:xfrm>
        <a:graphic>
          <a:graphicData uri="http://schemas.openxmlformats.org/drawingml/2006/table">
            <a:tbl>
              <a:tblPr/>
              <a:tblGrid>
                <a:gridCol w="6659585"/>
              </a:tblGrid>
              <a:tr h="373110">
                <a:tc>
                  <a:txBody>
                    <a:bodyPr/>
                    <a:lstStyle/>
                    <a:p>
                      <a:pPr>
                        <a:lnSpc>
                          <a:spcPct val="115000"/>
                        </a:lnSpc>
                        <a:spcAft>
                          <a:spcPts val="1000"/>
                        </a:spcAft>
                      </a:pPr>
                      <a:endParaRPr lang="pt-BR" sz="2800" dirty="0">
                        <a:solidFill>
                          <a:schemeClr val="accent6">
                            <a:lumMod val="75000"/>
                          </a:schemeClr>
                        </a:solidFill>
                        <a:latin typeface="Calibri"/>
                        <a:ea typeface="MS Mincho"/>
                        <a:cs typeface="Times New Roman"/>
                      </a:endParaRPr>
                    </a:p>
                  </a:txBody>
                  <a:tcPr marL="0" marR="0" marT="0" marB="0" anchor="ctr">
                    <a:lnL>
                      <a:noFill/>
                    </a:lnL>
                    <a:lnR>
                      <a:noFill/>
                    </a:lnR>
                    <a:lnT>
                      <a:noFill/>
                    </a:lnT>
                    <a:lnB>
                      <a:noFill/>
                    </a:lnB>
                  </a:tcPr>
                </a:tc>
              </a:tr>
            </a:tbl>
          </a:graphicData>
        </a:graphic>
      </p:graphicFrame>
      <p:pic>
        <p:nvPicPr>
          <p:cNvPr id="6" name="Imagem 5" descr="DSC01830.JPG"/>
          <p:cNvPicPr>
            <a:picLocks noChangeAspect="1"/>
          </p:cNvPicPr>
          <p:nvPr/>
        </p:nvPicPr>
        <p:blipFill>
          <a:blip r:embed="rId2" cstate="print"/>
          <a:stretch>
            <a:fillRect/>
          </a:stretch>
        </p:blipFill>
        <p:spPr>
          <a:xfrm>
            <a:off x="2595546" y="1000108"/>
            <a:ext cx="6143668" cy="5729275"/>
          </a:xfrm>
          <a:prstGeom prst="rect">
            <a:avLst/>
          </a:prstGeom>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A9FC88">
            <a:alpha val="39999"/>
          </a:srgbClr>
        </a:solidFill>
        <a:effectLst/>
      </p:bgPr>
    </p:bg>
    <p:spTree>
      <p:nvGrpSpPr>
        <p:cNvPr id="1" name=""/>
        <p:cNvGrpSpPr/>
        <p:nvPr/>
      </p:nvGrpSpPr>
      <p:grpSpPr>
        <a:xfrm>
          <a:off x="0" y="0"/>
          <a:ext cx="0" cy="0"/>
          <a:chOff x="0" y="0"/>
          <a:chExt cx="0" cy="0"/>
        </a:xfrm>
      </p:grpSpPr>
      <p:sp>
        <p:nvSpPr>
          <p:cNvPr id="10" name="CaixaDeTexto 9"/>
          <p:cNvSpPr txBox="1"/>
          <p:nvPr/>
        </p:nvSpPr>
        <p:spPr>
          <a:xfrm>
            <a:off x="5109017" y="332656"/>
            <a:ext cx="4680520" cy="523220"/>
          </a:xfrm>
          <a:prstGeom prst="rect">
            <a:avLst/>
          </a:prstGeom>
          <a:noFill/>
        </p:spPr>
        <p:txBody>
          <a:bodyPr>
            <a:spAutoFit/>
          </a:bodyPr>
          <a:lstStyle/>
          <a:p>
            <a:pPr algn="r" fontAlgn="auto">
              <a:spcBef>
                <a:spcPts val="0"/>
              </a:spcBef>
              <a:spcAft>
                <a:spcPts val="0"/>
              </a:spcAft>
              <a:defRPr/>
            </a:pPr>
            <a:r>
              <a:rPr lang="pt-BR" sz="2800" dirty="0">
                <a:solidFill>
                  <a:srgbClr val="005A00">
                    <a:alpha val="54902"/>
                  </a:srgbClr>
                </a:solidFill>
                <a:latin typeface="Arial Black" pitchFamily="34" charset="0"/>
                <a:cs typeface="+mn-cs"/>
              </a:rPr>
              <a:t>Comentários Finais </a:t>
            </a:r>
          </a:p>
        </p:txBody>
      </p:sp>
      <p:pic>
        <p:nvPicPr>
          <p:cNvPr id="3" name="Imagem 2" descr="digitalizar0029.jpg"/>
          <p:cNvPicPr>
            <a:picLocks noChangeAspect="1"/>
          </p:cNvPicPr>
          <p:nvPr/>
        </p:nvPicPr>
        <p:blipFill>
          <a:blip r:embed="rId2" cstate="print"/>
          <a:srcRect l="6287" t="12766" r="5688" b="31915"/>
          <a:stretch>
            <a:fillRect/>
          </a:stretch>
        </p:blipFill>
        <p:spPr>
          <a:xfrm>
            <a:off x="1628384" y="2571744"/>
            <a:ext cx="8110962" cy="2857520"/>
          </a:xfrm>
          <a:prstGeom prst="rect">
            <a:avLst/>
          </a:prstGeom>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A9FC88">
            <a:alpha val="39999"/>
          </a:srgbClr>
        </a:solidFill>
        <a:effectLst/>
      </p:bgPr>
    </p:bg>
    <p:spTree>
      <p:nvGrpSpPr>
        <p:cNvPr id="1" name=""/>
        <p:cNvGrpSpPr/>
        <p:nvPr/>
      </p:nvGrpSpPr>
      <p:grpSpPr>
        <a:xfrm>
          <a:off x="0" y="0"/>
          <a:ext cx="0" cy="0"/>
          <a:chOff x="0" y="0"/>
          <a:chExt cx="0" cy="0"/>
        </a:xfrm>
      </p:grpSpPr>
      <p:sp>
        <p:nvSpPr>
          <p:cNvPr id="10" name="CaixaDeTexto 9"/>
          <p:cNvSpPr txBox="1"/>
          <p:nvPr/>
        </p:nvSpPr>
        <p:spPr>
          <a:xfrm>
            <a:off x="5109017" y="332656"/>
            <a:ext cx="4680520" cy="523220"/>
          </a:xfrm>
          <a:prstGeom prst="rect">
            <a:avLst/>
          </a:prstGeom>
          <a:noFill/>
        </p:spPr>
        <p:txBody>
          <a:bodyPr>
            <a:spAutoFit/>
          </a:bodyPr>
          <a:lstStyle/>
          <a:p>
            <a:pPr algn="r" fontAlgn="auto">
              <a:spcBef>
                <a:spcPts val="0"/>
              </a:spcBef>
              <a:spcAft>
                <a:spcPts val="0"/>
              </a:spcAft>
              <a:defRPr/>
            </a:pPr>
            <a:r>
              <a:rPr lang="pt-BR" sz="2800" dirty="0" smtClean="0">
                <a:solidFill>
                  <a:srgbClr val="005A00">
                    <a:alpha val="54902"/>
                  </a:srgbClr>
                </a:solidFill>
                <a:latin typeface="Arial Black" pitchFamily="34" charset="0"/>
                <a:cs typeface="+mn-cs"/>
              </a:rPr>
              <a:t> </a:t>
            </a:r>
            <a:endParaRPr lang="pt-BR" sz="2800" dirty="0">
              <a:solidFill>
                <a:srgbClr val="005A00">
                  <a:alpha val="54902"/>
                </a:srgbClr>
              </a:solidFill>
              <a:latin typeface="Arial Black" pitchFamily="34" charset="0"/>
              <a:cs typeface="+mn-cs"/>
            </a:endParaRPr>
          </a:p>
        </p:txBody>
      </p:sp>
      <p:pic>
        <p:nvPicPr>
          <p:cNvPr id="4" name="Imagem 3" descr="1288900842_logomarca_cbh2010.jpg"/>
          <p:cNvPicPr>
            <a:picLocks noChangeAspect="1"/>
          </p:cNvPicPr>
          <p:nvPr/>
        </p:nvPicPr>
        <p:blipFill>
          <a:blip r:embed="rId2" cstate="print"/>
          <a:stretch>
            <a:fillRect/>
          </a:stretch>
        </p:blipFill>
        <p:spPr>
          <a:xfrm>
            <a:off x="7881958" y="4929198"/>
            <a:ext cx="1571636" cy="1591410"/>
          </a:xfrm>
          <a:prstGeom prst="rect">
            <a:avLst/>
          </a:prstGeom>
        </p:spPr>
      </p:pic>
      <p:sp>
        <p:nvSpPr>
          <p:cNvPr id="6" name="CaixaDeTexto 5"/>
          <p:cNvSpPr txBox="1"/>
          <p:nvPr/>
        </p:nvSpPr>
        <p:spPr>
          <a:xfrm>
            <a:off x="6953264" y="285728"/>
            <a:ext cx="2490745" cy="400110"/>
          </a:xfrm>
          <a:prstGeom prst="rect">
            <a:avLst/>
          </a:prstGeom>
          <a:noFill/>
        </p:spPr>
        <p:txBody>
          <a:bodyPr wrap="none" rtlCol="0">
            <a:spAutoFit/>
          </a:bodyPr>
          <a:lstStyle/>
          <a:p>
            <a:pPr algn="r"/>
            <a:r>
              <a:rPr lang="pt-BR" sz="2000" dirty="0" smtClean="0">
                <a:solidFill>
                  <a:srgbClr val="005A00">
                    <a:alpha val="54902"/>
                  </a:srgbClr>
                </a:solidFill>
                <a:latin typeface="Arial Black" pitchFamily="34" charset="0"/>
              </a:rPr>
              <a:t>Agradecimentos</a:t>
            </a:r>
            <a:endParaRPr lang="pt-BR" sz="2000" b="1" dirty="0">
              <a:solidFill>
                <a:srgbClr val="006600"/>
              </a:solidFill>
            </a:endParaRPr>
          </a:p>
        </p:txBody>
      </p:sp>
      <p:sp>
        <p:nvSpPr>
          <p:cNvPr id="7" name="CaixaDeTexto 6"/>
          <p:cNvSpPr txBox="1"/>
          <p:nvPr/>
        </p:nvSpPr>
        <p:spPr>
          <a:xfrm>
            <a:off x="1666852" y="2500306"/>
            <a:ext cx="8239149" cy="2246769"/>
          </a:xfrm>
          <a:prstGeom prst="rect">
            <a:avLst/>
          </a:prstGeom>
          <a:noFill/>
        </p:spPr>
        <p:txBody>
          <a:bodyPr wrap="square" rtlCol="0">
            <a:spAutoFit/>
          </a:bodyPr>
          <a:lstStyle/>
          <a:p>
            <a:r>
              <a:rPr lang="pt-BR" sz="2000" u="sng" dirty="0" smtClean="0">
                <a:solidFill>
                  <a:schemeClr val="accent6">
                    <a:lumMod val="75000"/>
                  </a:schemeClr>
                </a:solidFill>
              </a:rPr>
              <a:t>Farmácia Homeopática Bento Mure</a:t>
            </a:r>
          </a:p>
          <a:p>
            <a:endParaRPr lang="pt-BR" sz="2000" dirty="0" smtClean="0">
              <a:solidFill>
                <a:schemeClr val="accent6">
                  <a:lumMod val="75000"/>
                </a:schemeClr>
              </a:solidFill>
            </a:endParaRPr>
          </a:p>
          <a:p>
            <a:r>
              <a:rPr lang="pt-BR" sz="2000" u="sng" dirty="0" smtClean="0">
                <a:solidFill>
                  <a:schemeClr val="accent6">
                    <a:lumMod val="75000"/>
                  </a:schemeClr>
                </a:solidFill>
              </a:rPr>
              <a:t>Grupo de Estudos Homeopáticos de São Paulo Benoit Mure</a:t>
            </a:r>
            <a:r>
              <a:rPr lang="pt-BR" sz="2000" dirty="0" smtClean="0">
                <a:solidFill>
                  <a:schemeClr val="accent6">
                    <a:lumMod val="75000"/>
                  </a:schemeClr>
                </a:solidFill>
              </a:rPr>
              <a:t> www.gehsp.com.br</a:t>
            </a:r>
          </a:p>
          <a:p>
            <a:endParaRPr lang="pt-BR" sz="2000" dirty="0" smtClean="0">
              <a:solidFill>
                <a:schemeClr val="accent6">
                  <a:lumMod val="75000"/>
                </a:schemeClr>
              </a:solidFill>
            </a:endParaRPr>
          </a:p>
          <a:p>
            <a:r>
              <a:rPr lang="pt-BR" sz="2000" u="sng" dirty="0" smtClean="0">
                <a:solidFill>
                  <a:schemeClr val="accent6">
                    <a:lumMod val="75000"/>
                  </a:schemeClr>
                </a:solidFill>
              </a:rPr>
              <a:t>Instituto Hahnemanniano George Galvão</a:t>
            </a:r>
          </a:p>
          <a:p>
            <a:r>
              <a:rPr lang="pt-BR" sz="2000" dirty="0" smtClean="0">
                <a:solidFill>
                  <a:schemeClr val="accent6">
                    <a:lumMod val="75000"/>
                  </a:schemeClr>
                </a:solidFill>
              </a:rPr>
              <a:t>www.ihgg.com.br</a:t>
            </a:r>
            <a:endParaRPr lang="pt-BR" sz="2400" b="1" dirty="0">
              <a:solidFill>
                <a:schemeClr val="accent6">
                  <a:lumMod val="75000"/>
                </a:schemeClr>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ixaDeTexto 9"/>
          <p:cNvSpPr txBox="1"/>
          <p:nvPr/>
        </p:nvSpPr>
        <p:spPr>
          <a:xfrm>
            <a:off x="5167315" y="332656"/>
            <a:ext cx="4622224" cy="707886"/>
          </a:xfrm>
          <a:prstGeom prst="rect">
            <a:avLst/>
          </a:prstGeom>
          <a:noFill/>
        </p:spPr>
        <p:txBody>
          <a:bodyPr wrap="square">
            <a:spAutoFit/>
          </a:bodyPr>
          <a:lstStyle/>
          <a:p>
            <a:pPr algn="r" fontAlgn="auto">
              <a:spcBef>
                <a:spcPts val="0"/>
              </a:spcBef>
              <a:spcAft>
                <a:spcPts val="0"/>
              </a:spcAft>
              <a:defRPr/>
            </a:pPr>
            <a:r>
              <a:rPr lang="pt-BR" sz="2000" dirty="0" smtClean="0">
                <a:solidFill>
                  <a:srgbClr val="005A00">
                    <a:alpha val="54902"/>
                  </a:srgbClr>
                </a:solidFill>
                <a:latin typeface="Arial Black" pitchFamily="34" charset="0"/>
                <a:cs typeface="+mn-cs"/>
              </a:rPr>
              <a:t>1º Período: Origem e Formação acadêmica</a:t>
            </a:r>
            <a:endParaRPr lang="pt-BR" sz="2000" dirty="0">
              <a:solidFill>
                <a:srgbClr val="005A00">
                  <a:alpha val="54902"/>
                </a:srgbClr>
              </a:solidFill>
              <a:latin typeface="Arial Black" pitchFamily="34" charset="0"/>
              <a:cs typeface="+mn-cs"/>
            </a:endParaRPr>
          </a:p>
        </p:txBody>
      </p:sp>
      <p:pic>
        <p:nvPicPr>
          <p:cNvPr id="8" name="Imagem 7" descr="Filhos.jpg"/>
          <p:cNvPicPr>
            <a:picLocks noChangeAspect="1"/>
          </p:cNvPicPr>
          <p:nvPr/>
        </p:nvPicPr>
        <p:blipFill>
          <a:blip r:embed="rId2" cstate="print"/>
          <a:stretch>
            <a:fillRect/>
          </a:stretch>
        </p:blipFill>
        <p:spPr>
          <a:xfrm>
            <a:off x="1738290" y="1571612"/>
            <a:ext cx="7899400" cy="4876800"/>
          </a:xfrm>
          <a:prstGeom prst="rect">
            <a:avLst/>
          </a:prstGeom>
        </p:spPr>
      </p:pic>
      <p:sp>
        <p:nvSpPr>
          <p:cNvPr id="15" name="Seta para baixo 14"/>
          <p:cNvSpPr/>
          <p:nvPr/>
        </p:nvSpPr>
        <p:spPr>
          <a:xfrm>
            <a:off x="2881298" y="1785926"/>
            <a:ext cx="285752" cy="500066"/>
          </a:xfrm>
          <a:prstGeom prst="downArrow">
            <a:avLst/>
          </a:prstGeom>
          <a:solidFill>
            <a:schemeClr val="accent6">
              <a:lumMod val="40000"/>
              <a:lumOff val="60000"/>
            </a:schemeClr>
          </a:solidFill>
          <a:ln>
            <a:solidFill>
              <a:schemeClr val="bg1"/>
            </a:solidFill>
          </a:ln>
          <a:scene3d>
            <a:camera prst="orthographicFront"/>
            <a:lightRig rig="threePt" dir="t"/>
          </a:scene3d>
          <a:sp3d extrusionH="12700" contourW="12700">
            <a:bevelT/>
            <a:extrusionClr>
              <a:schemeClr val="bg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6" name="Seta para baixo 15"/>
          <p:cNvSpPr/>
          <p:nvPr/>
        </p:nvSpPr>
        <p:spPr>
          <a:xfrm>
            <a:off x="5881694" y="1643050"/>
            <a:ext cx="285752" cy="500066"/>
          </a:xfrm>
          <a:prstGeom prst="downArrow">
            <a:avLst/>
          </a:prstGeom>
          <a:solidFill>
            <a:schemeClr val="accent6">
              <a:lumMod val="40000"/>
              <a:lumOff val="60000"/>
            </a:schemeClr>
          </a:solidFill>
          <a:ln>
            <a:solidFill>
              <a:schemeClr val="bg1"/>
            </a:solidFill>
          </a:ln>
          <a:scene3d>
            <a:camera prst="orthographicFront"/>
            <a:lightRig rig="threePt" dir="t"/>
          </a:scene3d>
          <a:sp3d extrusionH="12700" contourW="12700">
            <a:bevelT/>
            <a:extrusionClr>
              <a:schemeClr val="bg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7" name="Seta para baixo 16"/>
          <p:cNvSpPr/>
          <p:nvPr/>
        </p:nvSpPr>
        <p:spPr>
          <a:xfrm>
            <a:off x="8310586" y="1928802"/>
            <a:ext cx="285752" cy="500066"/>
          </a:xfrm>
          <a:prstGeom prst="downArrow">
            <a:avLst/>
          </a:prstGeom>
          <a:solidFill>
            <a:schemeClr val="accent6">
              <a:lumMod val="40000"/>
              <a:lumOff val="60000"/>
            </a:schemeClr>
          </a:solidFill>
          <a:ln>
            <a:solidFill>
              <a:schemeClr val="bg1"/>
            </a:solidFill>
          </a:ln>
          <a:scene3d>
            <a:camera prst="orthographicFront"/>
            <a:lightRig rig="threePt" dir="t"/>
          </a:scene3d>
          <a:sp3d extrusionH="12700" contourW="12700">
            <a:bevelT/>
            <a:extrusionClr>
              <a:schemeClr val="bg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ixaDeTexto 9"/>
          <p:cNvSpPr txBox="1"/>
          <p:nvPr/>
        </p:nvSpPr>
        <p:spPr>
          <a:xfrm>
            <a:off x="5167315" y="332656"/>
            <a:ext cx="4622224" cy="707886"/>
          </a:xfrm>
          <a:prstGeom prst="rect">
            <a:avLst/>
          </a:prstGeom>
          <a:noFill/>
        </p:spPr>
        <p:txBody>
          <a:bodyPr wrap="square">
            <a:spAutoFit/>
          </a:bodyPr>
          <a:lstStyle/>
          <a:p>
            <a:pPr algn="r" fontAlgn="auto">
              <a:spcBef>
                <a:spcPts val="0"/>
              </a:spcBef>
              <a:spcAft>
                <a:spcPts val="0"/>
              </a:spcAft>
              <a:defRPr/>
            </a:pPr>
            <a:r>
              <a:rPr lang="pt-BR" sz="2000" dirty="0" smtClean="0">
                <a:solidFill>
                  <a:srgbClr val="005A00">
                    <a:alpha val="54902"/>
                  </a:srgbClr>
                </a:solidFill>
                <a:latin typeface="Arial Black" pitchFamily="34" charset="0"/>
                <a:cs typeface="+mn-cs"/>
              </a:rPr>
              <a:t>1º Período: Origem e Formação acadêmica</a:t>
            </a:r>
            <a:endParaRPr lang="pt-BR" sz="2000" dirty="0">
              <a:solidFill>
                <a:srgbClr val="005A00">
                  <a:alpha val="54902"/>
                </a:srgbClr>
              </a:solidFill>
              <a:latin typeface="Arial Black" pitchFamily="34" charset="0"/>
              <a:cs typeface="+mn-cs"/>
            </a:endParaRPr>
          </a:p>
        </p:txBody>
      </p:sp>
      <p:pic>
        <p:nvPicPr>
          <p:cNvPr id="5" name="Imagem 4" descr="Dedicatória.jpg"/>
          <p:cNvPicPr/>
          <p:nvPr/>
        </p:nvPicPr>
        <p:blipFill>
          <a:blip r:embed="rId2" cstate="print"/>
          <a:srcRect t="33154" b="34501"/>
          <a:stretch>
            <a:fillRect/>
          </a:stretch>
        </p:blipFill>
        <p:spPr>
          <a:xfrm>
            <a:off x="2595546" y="1428736"/>
            <a:ext cx="6378920" cy="3899641"/>
          </a:xfrm>
          <a:prstGeom prst="rect">
            <a:avLst/>
          </a:prstGeom>
        </p:spPr>
      </p:pic>
      <p:sp>
        <p:nvSpPr>
          <p:cNvPr id="6" name="CaixaDeTexto 5"/>
          <p:cNvSpPr txBox="1"/>
          <p:nvPr/>
        </p:nvSpPr>
        <p:spPr>
          <a:xfrm>
            <a:off x="3167050" y="5357826"/>
            <a:ext cx="5786478" cy="276999"/>
          </a:xfrm>
          <a:prstGeom prst="rect">
            <a:avLst/>
          </a:prstGeom>
          <a:noFill/>
        </p:spPr>
        <p:txBody>
          <a:bodyPr wrap="square" rtlCol="0">
            <a:spAutoFit/>
          </a:bodyPr>
          <a:lstStyle/>
          <a:p>
            <a:pPr algn="r"/>
            <a:r>
              <a:rPr lang="pt-BR" sz="1200" dirty="0" smtClean="0">
                <a:solidFill>
                  <a:srgbClr val="006600"/>
                </a:solidFill>
              </a:rPr>
              <a:t>Dedicatória </a:t>
            </a:r>
            <a:r>
              <a:rPr lang="pt-BR" sz="1200" dirty="0">
                <a:solidFill>
                  <a:srgbClr val="006600"/>
                </a:solidFill>
              </a:rPr>
              <a:t>do livro Homeopatia 30 anos de vivência</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Personalizar design">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lumMod val="40000"/>
            <a:lumOff val="60000"/>
          </a:schemeClr>
        </a:solidFill>
        <a:ln>
          <a:solidFill>
            <a:schemeClr val="bg1"/>
          </a:solidFill>
        </a:ln>
        <a:scene3d>
          <a:camera prst="orthographicFront"/>
          <a:lightRig rig="threePt" dir="t"/>
        </a:scene3d>
        <a:sp3d extrusionH="12700" contourW="12700">
          <a:bevelT/>
          <a:extrusionClr>
            <a:schemeClr val="bg1"/>
          </a:extrusionClr>
          <a:contourClr>
            <a:schemeClr val="bg1"/>
          </a:contourClr>
        </a:sp3d>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2127</TotalTime>
  <Words>2131</Words>
  <Application>Microsoft Office PowerPoint</Application>
  <PresentationFormat>Papel A4 (210 x 297 mm)</PresentationFormat>
  <Paragraphs>235</Paragraphs>
  <Slides>72</Slides>
  <Notes>3</Notes>
  <HiddenSlides>0</HiddenSlides>
  <MMClips>0</MMClips>
  <ScaleCrop>false</ScaleCrop>
  <HeadingPairs>
    <vt:vector size="4" baseType="variant">
      <vt:variant>
        <vt:lpstr>Tema</vt:lpstr>
      </vt:variant>
      <vt:variant>
        <vt:i4>2</vt:i4>
      </vt:variant>
      <vt:variant>
        <vt:lpstr>Títulos de slides</vt:lpstr>
      </vt:variant>
      <vt:variant>
        <vt:i4>72</vt:i4>
      </vt:variant>
    </vt:vector>
  </HeadingPairs>
  <TitlesOfParts>
    <vt:vector size="74" baseType="lpstr">
      <vt:lpstr>Personalizar design</vt:lpstr>
      <vt:lpstr>Tema do Office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Fernanda</dc:creator>
  <cp:lastModifiedBy>Ana</cp:lastModifiedBy>
  <cp:revision>253</cp:revision>
  <dcterms:created xsi:type="dcterms:W3CDTF">2010-11-01T15:37:57Z</dcterms:created>
  <dcterms:modified xsi:type="dcterms:W3CDTF">2010-11-21T20:45:29Z</dcterms:modified>
</cp:coreProperties>
</file>